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7" r:id="rId2"/>
    <p:sldId id="270" r:id="rId3"/>
    <p:sldId id="271" r:id="rId4"/>
    <p:sldId id="272" r:id="rId5"/>
    <p:sldId id="273" r:id="rId6"/>
    <p:sldId id="262" r:id="rId7"/>
    <p:sldId id="274" r:id="rId8"/>
    <p:sldId id="263" r:id="rId9"/>
    <p:sldId id="264" r:id="rId10"/>
    <p:sldId id="275" r:id="rId11"/>
    <p:sldId id="265" r:id="rId12"/>
    <p:sldId id="260" r:id="rId13"/>
    <p:sldId id="259" r:id="rId14"/>
    <p:sldId id="293" r:id="rId15"/>
    <p:sldId id="279" r:id="rId16"/>
    <p:sldId id="261" r:id="rId17"/>
    <p:sldId id="291" r:id="rId18"/>
    <p:sldId id="292" r:id="rId19"/>
    <p:sldId id="281" r:id="rId20"/>
    <p:sldId id="266" r:id="rId21"/>
    <p:sldId id="282" r:id="rId22"/>
    <p:sldId id="283" r:id="rId23"/>
    <p:sldId id="294" r:id="rId24"/>
    <p:sldId id="284" r:id="rId25"/>
    <p:sldId id="285" r:id="rId26"/>
    <p:sldId id="286" r:id="rId27"/>
    <p:sldId id="287" r:id="rId28"/>
    <p:sldId id="288" r:id="rId29"/>
    <p:sldId id="295" r:id="rId30"/>
    <p:sldId id="296" r:id="rId31"/>
    <p:sldId id="304" r:id="rId32"/>
    <p:sldId id="298" r:id="rId33"/>
    <p:sldId id="305" r:id="rId34"/>
    <p:sldId id="299" r:id="rId35"/>
    <p:sldId id="300" r:id="rId36"/>
    <p:sldId id="301" r:id="rId37"/>
    <p:sldId id="306" r:id="rId38"/>
    <p:sldId id="307" r:id="rId39"/>
    <p:sldId id="308" r:id="rId40"/>
    <p:sldId id="309" r:id="rId41"/>
    <p:sldId id="310" r:id="rId42"/>
    <p:sldId id="311" r:id="rId43"/>
    <p:sldId id="312" r:id="rId44"/>
    <p:sldId id="313" r:id="rId45"/>
    <p:sldId id="315" r:id="rId46"/>
    <p:sldId id="314" r:id="rId47"/>
    <p:sldId id="316" r:id="rId48"/>
    <p:sldId id="317" r:id="rId49"/>
    <p:sldId id="319" r:id="rId50"/>
    <p:sldId id="334" r:id="rId51"/>
    <p:sldId id="335" r:id="rId52"/>
    <p:sldId id="336" r:id="rId53"/>
    <p:sldId id="337" r:id="rId54"/>
    <p:sldId id="338" r:id="rId55"/>
    <p:sldId id="339" r:id="rId56"/>
    <p:sldId id="340" r:id="rId57"/>
    <p:sldId id="321" r:id="rId58"/>
    <p:sldId id="342" r:id="rId59"/>
    <p:sldId id="341" r:id="rId60"/>
    <p:sldId id="343" r:id="rId61"/>
    <p:sldId id="344" r:id="rId62"/>
    <p:sldId id="345" r:id="rId63"/>
    <p:sldId id="346" r:id="rId64"/>
    <p:sldId id="347" r:id="rId65"/>
    <p:sldId id="348" r:id="rId66"/>
    <p:sldId id="349" r:id="rId67"/>
    <p:sldId id="350" r:id="rId68"/>
    <p:sldId id="351" r:id="rId69"/>
    <p:sldId id="352" r:id="rId70"/>
    <p:sldId id="327" r:id="rId71"/>
    <p:sldId id="328" r:id="rId72"/>
    <p:sldId id="332" r:id="rId73"/>
    <p:sldId id="333" r:id="rId74"/>
    <p:sldId id="353" r:id="rId75"/>
    <p:sldId id="354" r:id="rId76"/>
    <p:sldId id="362" r:id="rId77"/>
    <p:sldId id="363" r:id="rId78"/>
    <p:sldId id="364" r:id="rId79"/>
    <p:sldId id="365" r:id="rId80"/>
    <p:sldId id="366" r:id="rId81"/>
    <p:sldId id="367" r:id="rId82"/>
    <p:sldId id="355" r:id="rId83"/>
    <p:sldId id="368" r:id="rId84"/>
    <p:sldId id="371" r:id="rId85"/>
    <p:sldId id="369" r:id="rId86"/>
    <p:sldId id="370" r:id="rId87"/>
    <p:sldId id="372" r:id="rId8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2206" autoAdjust="0"/>
  </p:normalViewPr>
  <p:slideViewPr>
    <p:cSldViewPr snapToGrid="0">
      <p:cViewPr varScale="1">
        <p:scale>
          <a:sx n="53" d="100"/>
          <a:sy n="53" d="100"/>
        </p:scale>
        <p:origin x="19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E7675-A9A0-4FFA-AB3F-39E7D9AAA5FA}" type="datetimeFigureOut">
              <a:rPr lang="fr-FR" smtClean="0"/>
              <a:t>17/12/2020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81777-660E-4DAA-B76C-002EDF616621}" type="slidenum">
              <a:rPr lang="fr-FR" smtClean="0"/>
              <a:t>‹N°›</a:t>
            </a:fld>
            <a:endParaRPr lang="fr-FR"/>
          </a:p>
        </p:txBody>
      </p:sp>
    </p:spTree>
    <p:extLst>
      <p:ext uri="{BB962C8B-B14F-4D97-AF65-F5344CB8AC3E}">
        <p14:creationId xmlns:p14="http://schemas.microsoft.com/office/powerpoint/2010/main" val="311913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 de ses évolutions dans l'air un avion subit des forces d'origine aérodynamique et supporte les effets des accélérations engendrées par les changements de trajectoire. Les différentes parties de la structure et notamment les ailes sont soumises à des contraintes de nature variées. Les différents cas se présentant au cours d'un vol :</a:t>
                </a:r>
              </a:p>
              <a:p>
                <a:r>
                  <a:rPr lang="fr-FR" sz="1200" kern="1200" dirty="0" smtClean="0">
                    <a:solidFill>
                      <a:schemeClr val="tx1"/>
                    </a:solidFill>
                    <a:effectLst/>
                    <a:latin typeface="+mn-lt"/>
                    <a:ea typeface="+mn-ea"/>
                    <a:cs typeface="+mn-cs"/>
                  </a:rPr>
                  <a:t>Une structure est toujours soumise à une contrainte même si elle est immobile. Par exemple un pilier d’un pont est soumis à:</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a:t>
                </a:r>
                <a:r>
                  <a:rPr lang="fr-FR" sz="1200" kern="1200" dirty="0">
                    <a:solidFill>
                      <a:schemeClr val="tx1"/>
                    </a:solidFill>
                    <a:effectLst/>
                    <a:latin typeface="+mn-lt"/>
                    <a:ea typeface="+mn-ea"/>
                    <a:cs typeface="+mn-cs"/>
                  </a:rPr>
                  <a:t>aéronautiques ce sont principalement :</a:t>
                </a:r>
              </a:p>
              <a:p>
                <a:pPr lvl="0"/>
                <a:r>
                  <a:rPr lang="fr-FR" sz="1200" kern="1200" dirty="0">
                    <a:solidFill>
                      <a:schemeClr val="tx1"/>
                    </a:solidFill>
                    <a:effectLst/>
                    <a:latin typeface="+mn-lt"/>
                    <a:ea typeface="+mn-ea"/>
                    <a:cs typeface="+mn-cs"/>
                  </a:rPr>
                  <a:t>Les forces statiques essentiellement du poids</a:t>
                </a:r>
              </a:p>
              <a:p>
                <a:pPr lvl="0"/>
                <a:r>
                  <a:rPr lang="fr-FR" sz="1200" kern="1200" dirty="0">
                    <a:solidFill>
                      <a:schemeClr val="tx1"/>
                    </a:solidFill>
                    <a:effectLst/>
                    <a:latin typeface="+mn-lt"/>
                    <a:ea typeface="+mn-ea"/>
                    <a:cs typeface="+mn-cs"/>
                  </a:rPr>
                  <a:t>Les forces dynamiques, dues à la vitesse (portance et trainée) ou dues à la propulsion (traction ou poussée) ;</a:t>
                </a:r>
              </a:p>
              <a:p>
                <a:r>
                  <a:rPr lang="fr-FR" sz="1200" kern="1200" dirty="0">
                    <a:solidFill>
                      <a:schemeClr val="tx1"/>
                    </a:solidFill>
                    <a:effectLst/>
                    <a:latin typeface="+mn-lt"/>
                    <a:ea typeface="+mn-ea"/>
                    <a:cs typeface="+mn-cs"/>
                  </a:rPr>
                  <a:t>Lorsqu’elles ne déplacent pas, ces forces génèrent des sollicitations, c’est à dire des déformations de la structure. Ce sont :</a:t>
                </a:r>
              </a:p>
              <a:p>
                <a:pPr lvl="0"/>
                <a:r>
                  <a:rPr lang="fr-FR" sz="1200" kern="1200" dirty="0">
                    <a:solidFill>
                      <a:schemeClr val="tx1"/>
                    </a:solidFill>
                    <a:effectLst/>
                    <a:latin typeface="+mn-lt"/>
                    <a:ea typeface="+mn-ea"/>
                    <a:cs typeface="+mn-cs"/>
                  </a:rPr>
                  <a:t>Des tractions</a:t>
                </a:r>
              </a:p>
              <a:p>
                <a:pPr lvl="0"/>
                <a:r>
                  <a:rPr lang="fr-FR" sz="1200" kern="1200" dirty="0">
                    <a:solidFill>
                      <a:schemeClr val="tx1"/>
                    </a:solidFill>
                    <a:effectLst/>
                    <a:latin typeface="+mn-lt"/>
                    <a:ea typeface="+mn-ea"/>
                    <a:cs typeface="+mn-cs"/>
                  </a:rPr>
                  <a:t>Des compressions</a:t>
                </a:r>
              </a:p>
              <a:p>
                <a:pPr lvl="0"/>
                <a:r>
                  <a:rPr lang="fr-FR" sz="1200" kern="1200" dirty="0">
                    <a:solidFill>
                      <a:schemeClr val="tx1"/>
                    </a:solidFill>
                    <a:effectLst/>
                    <a:latin typeface="+mn-lt"/>
                    <a:ea typeface="+mn-ea"/>
                    <a:cs typeface="+mn-cs"/>
                  </a:rPr>
                  <a:t>Des cisaillements</a:t>
                </a:r>
              </a:p>
              <a:p>
                <a:pPr lvl="0"/>
                <a:r>
                  <a:rPr lang="fr-FR" sz="1200" kern="1200" dirty="0">
                    <a:solidFill>
                      <a:schemeClr val="tx1"/>
                    </a:solidFill>
                    <a:effectLst/>
                    <a:latin typeface="+mn-lt"/>
                    <a:ea typeface="+mn-ea"/>
                    <a:cs typeface="+mn-cs"/>
                  </a:rPr>
                  <a:t>Des torsions</a:t>
                </a:r>
              </a:p>
              <a:p>
                <a:pPr lvl="0"/>
                <a:r>
                  <a:rPr lang="fr-FR" sz="1200" kern="1200" dirty="0">
                    <a:solidFill>
                      <a:schemeClr val="tx1"/>
                    </a:solidFill>
                    <a:effectLst/>
                    <a:latin typeface="+mn-lt"/>
                    <a:ea typeface="+mn-ea"/>
                    <a:cs typeface="+mn-cs"/>
                  </a:rPr>
                  <a:t>Des flexions</a:t>
                </a:r>
              </a:p>
              <a:p>
                <a:endParaRPr lang="fr-FR" dirty="0"/>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 de ses évolutions dans l'air un avion subit des forces d'origine aérodynamique et supporte les effets des accélérations engendrées par les changements de trajectoire. Les différentes parties de la structure et notamment les ailes sont soumises à des contraintes de nature variées. Les différents cas se présentant au cours d'un vol :</a:t>
                </a:r>
              </a:p>
              <a:p>
                <a:r>
                  <a:rPr lang="fr-FR" sz="1200" kern="1200" dirty="0">
                    <a:solidFill>
                      <a:schemeClr val="tx1"/>
                    </a:solidFill>
                    <a:effectLst/>
                    <a:latin typeface="+mn-lt"/>
                    <a:ea typeface="+mn-ea"/>
                    <a:cs typeface="+mn-cs"/>
                  </a:rPr>
                  <a:t>Une structure est toujours soumise à une contrainte même si elle est immobile. Par exemple un pilier d’un pont est soumis à:</a:t>
                </a:r>
              </a:p>
              <a:p>
                <a:pPr lvl="0"/>
                <a:r>
                  <a:rPr lang="fr-FR" sz="1200" kern="1200" dirty="0">
                    <a:solidFill>
                      <a:schemeClr val="tx1"/>
                    </a:solidFill>
                    <a:effectLst/>
                    <a:latin typeface="+mn-lt"/>
                    <a:ea typeface="+mn-ea"/>
                    <a:cs typeface="+mn-cs"/>
                  </a:rPr>
                  <a:t>Au Poids du pont</a:t>
                </a:r>
              </a:p>
              <a:p>
                <a:pPr lvl="0"/>
                <a:r>
                  <a:rPr lang="fr-FR" sz="1200" kern="1200" dirty="0">
                    <a:solidFill>
                      <a:schemeClr val="tx1"/>
                    </a:solidFill>
                    <a:effectLst/>
                    <a:latin typeface="+mn-lt"/>
                    <a:ea typeface="+mn-ea"/>
                    <a:cs typeface="+mn-cs"/>
                  </a:rPr>
                  <a:t>Au poids variables des véhicules qui l’empreinte</a:t>
                </a:r>
              </a:p>
              <a:p>
                <a:pPr lvl="0"/>
                <a:r>
                  <a:rPr lang="fr-FR" sz="1200" kern="1200" dirty="0">
                    <a:solidFill>
                      <a:schemeClr val="tx1"/>
                    </a:solidFill>
                    <a:effectLst/>
                    <a:latin typeface="+mn-lt"/>
                    <a:ea typeface="+mn-ea"/>
                    <a:cs typeface="+mn-cs"/>
                  </a:rPr>
                  <a:t>A l’action du vent latéral</a:t>
                </a:r>
              </a:p>
              <a:p>
                <a:r>
                  <a:rPr lang="fr-FR" sz="1200" kern="1200" dirty="0">
                    <a:solidFill>
                      <a:schemeClr val="tx1"/>
                    </a:solidFill>
                    <a:effectLst/>
                    <a:latin typeface="+mn-lt"/>
                    <a:ea typeface="+mn-ea"/>
                    <a:cs typeface="+mn-cs"/>
                  </a:rPr>
                  <a:t>En aéronautiques ce sont principalement :</a:t>
                </a:r>
              </a:p>
              <a:p>
                <a:pPr lvl="0"/>
                <a:r>
                  <a:rPr lang="fr-FR" sz="1200" kern="1200" dirty="0">
                    <a:solidFill>
                      <a:schemeClr val="tx1"/>
                    </a:solidFill>
                    <a:effectLst/>
                    <a:latin typeface="+mn-lt"/>
                    <a:ea typeface="+mn-ea"/>
                    <a:cs typeface="+mn-cs"/>
                  </a:rPr>
                  <a:t>Les forces statiques essentiellement du poids</a:t>
                </a:r>
              </a:p>
              <a:p>
                <a:pPr lvl="0"/>
                <a:r>
                  <a:rPr lang="fr-FR" sz="1200" kern="1200" dirty="0">
                    <a:solidFill>
                      <a:schemeClr val="tx1"/>
                    </a:solidFill>
                    <a:effectLst/>
                    <a:latin typeface="+mn-lt"/>
                    <a:ea typeface="+mn-ea"/>
                    <a:cs typeface="+mn-cs"/>
                  </a:rPr>
                  <a:t>Les forces dynamiques, dues à la vitesse (portance et trainée) ou dues à la propulsion (traction ou poussée) ;</a:t>
                </a:r>
              </a:p>
              <a:p>
                <a:r>
                  <a:rPr lang="fr-FR" sz="1200" kern="1200" dirty="0">
                    <a:solidFill>
                      <a:schemeClr val="tx1"/>
                    </a:solidFill>
                    <a:effectLst/>
                    <a:latin typeface="+mn-lt"/>
                    <a:ea typeface="+mn-ea"/>
                    <a:cs typeface="+mn-cs"/>
                  </a:rPr>
                  <a:t>Lorsqu’elles ne déplacent pas, ces forces génèrent des sollicitations, c’est à dire des déformations de la structure. Ce sont :</a:t>
                </a:r>
              </a:p>
              <a:p>
                <a:pPr lvl="0"/>
                <a:r>
                  <a:rPr lang="fr-FR" sz="1200" kern="1200" dirty="0">
                    <a:solidFill>
                      <a:schemeClr val="tx1"/>
                    </a:solidFill>
                    <a:effectLst/>
                    <a:latin typeface="+mn-lt"/>
                    <a:ea typeface="+mn-ea"/>
                    <a:cs typeface="+mn-cs"/>
                  </a:rPr>
                  <a:t>Des tractions</a:t>
                </a:r>
              </a:p>
              <a:p>
                <a:pPr lvl="0"/>
                <a:r>
                  <a:rPr lang="fr-FR" sz="1200" kern="1200" dirty="0">
                    <a:solidFill>
                      <a:schemeClr val="tx1"/>
                    </a:solidFill>
                    <a:effectLst/>
                    <a:latin typeface="+mn-lt"/>
                    <a:ea typeface="+mn-ea"/>
                    <a:cs typeface="+mn-cs"/>
                  </a:rPr>
                  <a:t>Des compressions</a:t>
                </a:r>
              </a:p>
              <a:p>
                <a:pPr lvl="0"/>
                <a:r>
                  <a:rPr lang="fr-FR" sz="1200" kern="1200" dirty="0">
                    <a:solidFill>
                      <a:schemeClr val="tx1"/>
                    </a:solidFill>
                    <a:effectLst/>
                    <a:latin typeface="+mn-lt"/>
                    <a:ea typeface="+mn-ea"/>
                    <a:cs typeface="+mn-cs"/>
                  </a:rPr>
                  <a:t>Des cisaillements</a:t>
                </a:r>
              </a:p>
              <a:p>
                <a:pPr lvl="0"/>
                <a:r>
                  <a:rPr lang="fr-FR" sz="1200" kern="1200" dirty="0">
                    <a:solidFill>
                      <a:schemeClr val="tx1"/>
                    </a:solidFill>
                    <a:effectLst/>
                    <a:latin typeface="+mn-lt"/>
                    <a:ea typeface="+mn-ea"/>
                    <a:cs typeface="+mn-cs"/>
                  </a:rPr>
                  <a:t>Des torsions</a:t>
                </a:r>
              </a:p>
              <a:p>
                <a:pPr lvl="0"/>
                <a:r>
                  <a:rPr lang="fr-FR" sz="1200" kern="1200" dirty="0">
                    <a:solidFill>
                      <a:schemeClr val="tx1"/>
                    </a:solidFill>
                    <a:effectLst/>
                    <a:latin typeface="+mn-lt"/>
                    <a:ea typeface="+mn-ea"/>
                    <a:cs typeface="+mn-cs"/>
                  </a:rPr>
                  <a:t>Des flexions</a:t>
                </a:r>
              </a:p>
              <a:p>
                <a:r>
                  <a:rPr lang="fr-FR" sz="1200" kern="1200" dirty="0">
                    <a:solidFill>
                      <a:schemeClr val="tx1"/>
                    </a:solidFill>
                    <a:effectLst/>
                    <a:latin typeface="+mn-lt"/>
                    <a:ea typeface="+mn-ea"/>
                    <a:cs typeface="+mn-cs"/>
                  </a:rPr>
                  <a:t>Le phénomène qui se produit au niveau de la structure moléculaire est appelé une contrainte. Plus la charge est importante plus la contrainte est élevée. 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et inversent proportionnelles aux sections sur lesquelles ces forces agissent. D’où la formule essentielle de la contrainte σ</a:t>
                </a:r>
              </a:p>
              <a:p>
                <a:pPr/>
                <a:r>
                  <a:rPr lang="fr-FR" sz="1200" i="0" kern="1200">
                    <a:solidFill>
                      <a:schemeClr val="tx1"/>
                    </a:solidFill>
                    <a:effectLst/>
                    <a:latin typeface="Cambria Math" panose="02040503050406030204" pitchFamily="18" charset="0"/>
                    <a:ea typeface="+mn-ea"/>
                    <a:cs typeface="+mn-cs"/>
                  </a:rPr>
                  <a:t>𝜎=𝐹/𝑆</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F en Newtons (N)</a:t>
                </a:r>
              </a:p>
              <a:p>
                <a:pPr lvl="0"/>
                <a:r>
                  <a:rPr lang="fr-FR" sz="1200" kern="1200" dirty="0">
                    <a:solidFill>
                      <a:schemeClr val="tx1"/>
                    </a:solidFill>
                    <a:effectLst/>
                    <a:latin typeface="+mn-lt"/>
                    <a:ea typeface="+mn-ea"/>
                    <a:cs typeface="+mn-cs"/>
                  </a:rPr>
                  <a:t>S (m</a:t>
                </a:r>
                <a:r>
                  <a:rPr lang="fr-FR" sz="1200" kern="1200" baseline="30000" dirty="0">
                    <a:solidFill>
                      <a:schemeClr val="tx1"/>
                    </a:solidFill>
                    <a:effectLst/>
                    <a:latin typeface="+mn-lt"/>
                    <a:ea typeface="+mn-ea"/>
                    <a:cs typeface="+mn-cs"/>
                  </a:rPr>
                  <a:t>2</a:t>
                </a:r>
                <a:r>
                  <a:rPr lang="fr-FR" sz="1200" kern="1200" dirty="0">
                    <a:solidFill>
                      <a:schemeClr val="tx1"/>
                    </a:solidFill>
                    <a:effectLst/>
                    <a:latin typeface="+mn-lt"/>
                    <a:ea typeface="+mn-ea"/>
                    <a:cs typeface="+mn-cs"/>
                  </a:rPr>
                  <a:t>)</a:t>
                </a:r>
              </a:p>
              <a:p>
                <a:pPr lvl="0"/>
                <a:r>
                  <a:rPr lang="fr-FR" sz="1200" kern="1200" dirty="0">
                    <a:solidFill>
                      <a:schemeClr val="tx1"/>
                    </a:solidFill>
                    <a:effectLst/>
                    <a:latin typeface="+mn-lt"/>
                    <a:ea typeface="+mn-ea"/>
                    <a:cs typeface="+mn-cs"/>
                  </a:rPr>
                  <a:t>σ en (N/m</a:t>
                </a:r>
                <a:r>
                  <a:rPr lang="fr-FR" sz="1200" kern="1200" baseline="30000" dirty="0">
                    <a:solidFill>
                      <a:schemeClr val="tx1"/>
                    </a:solidFill>
                    <a:effectLst/>
                    <a:latin typeface="+mn-lt"/>
                    <a:ea typeface="+mn-ea"/>
                    <a:cs typeface="+mn-cs"/>
                  </a:rPr>
                  <a:t>2</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Soit une section (S) quelconque d’une structure ; quelle que soit la sollicitation qu’elle subit, elle est soumise à trois contraintes de base :</a:t>
                </a:r>
              </a:p>
              <a:p>
                <a:r>
                  <a:rPr lang="fr-FR" sz="1200" kern="1200" dirty="0">
                    <a:solidFill>
                      <a:schemeClr val="tx1"/>
                    </a:solidFill>
                    <a:effectLst/>
                    <a:latin typeface="+mn-lt"/>
                    <a:ea typeface="+mn-ea"/>
                    <a:cs typeface="+mn-cs"/>
                  </a:rPr>
                  <a:t>Sous l’effet de ces différentes contraintes, le matériau accepte une déformation et revient à sa forme originale lorsque l’effort cesse. Il fait donc preuve d’une certaine élasticité.</a:t>
                </a:r>
              </a:p>
              <a:p>
                <a:r>
                  <a:rPr lang="fr-FR" sz="1200" kern="1200" dirty="0">
                    <a:solidFill>
                      <a:schemeClr val="tx1"/>
                    </a:solidFill>
                    <a:effectLst/>
                    <a:latin typeface="+mn-lt"/>
                    <a:ea typeface="+mn-ea"/>
                    <a:cs typeface="+mn-cs"/>
                  </a:rPr>
                  <a:t>Par contre si l’effort appliqué se traduit par une contrainte trop importante, le matériau se déforme et garde une déformation, même si l’effort cesse. Est ainsi mise en évidence sa plasticité.</a:t>
                </a:r>
              </a:p>
              <a:p>
                <a:r>
                  <a:rPr lang="fr-FR" sz="1200" kern="1200" dirty="0">
                    <a:solidFill>
                      <a:schemeClr val="tx1"/>
                    </a:solidFill>
                    <a:effectLst/>
                    <a:latin typeface="+mn-lt"/>
                    <a:ea typeface="+mn-ea"/>
                    <a:cs typeface="+mn-cs"/>
                  </a:rPr>
                  <a:t>Le but de l’étude qui suit est d’identifier les réactions de la structure en fonction des contraintes qu’elle subit et en fonction des résultats, de concevoir une structure susceptible de par sa forme et sa constitution de ne pas subir de contraintes pouvant la déformer voire la rompre.</a:t>
                </a:r>
              </a:p>
              <a:p>
                <a:endParaRPr lang="fr-FR" dirty="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3</a:t>
            </a:fld>
            <a:endParaRPr lang="fr-FR"/>
          </a:p>
        </p:txBody>
      </p:sp>
    </p:spTree>
    <p:extLst>
      <p:ext uri="{BB962C8B-B14F-4D97-AF65-F5344CB8AC3E}">
        <p14:creationId xmlns:p14="http://schemas.microsoft.com/office/powerpoint/2010/main" val="3233027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13</a:t>
            </a:fld>
            <a:endParaRPr lang="fr-FR"/>
          </a:p>
        </p:txBody>
      </p:sp>
    </p:spTree>
    <p:extLst>
      <p:ext uri="{BB962C8B-B14F-4D97-AF65-F5344CB8AC3E}">
        <p14:creationId xmlns:p14="http://schemas.microsoft.com/office/powerpoint/2010/main" val="1566252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Il est très important de calculer au préalable les efforts que les différentes parties de l'avion vont devoir subir au cours du vol afin de choisir un matériau adapté et de dimensionner correctement la taille et l'épaisseur des pièces de la structure. </a:t>
            </a:r>
          </a:p>
          <a:p>
            <a:r>
              <a:rPr lang="fr-FR" sz="1200" kern="1200" dirty="0" smtClean="0">
                <a:solidFill>
                  <a:schemeClr val="tx1"/>
                </a:solidFill>
                <a:effectLst/>
                <a:latin typeface="+mn-lt"/>
                <a:ea typeface="+mn-ea"/>
                <a:cs typeface="+mn-cs"/>
              </a:rPr>
              <a:t>La connaissance de des limites structurelles doit connue et ne doit être en aucun cas dépassé en vol par le pilote.</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14</a:t>
            </a:fld>
            <a:endParaRPr lang="fr-FR"/>
          </a:p>
        </p:txBody>
      </p:sp>
    </p:spTree>
    <p:extLst>
      <p:ext uri="{BB962C8B-B14F-4D97-AF65-F5344CB8AC3E}">
        <p14:creationId xmlns:p14="http://schemas.microsoft.com/office/powerpoint/2010/main" val="1441900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smtClean="0">
                <a:solidFill>
                  <a:schemeClr val="tx1"/>
                </a:solidFill>
              </a:rPr>
              <a:t>Il est très important de calculer au préalable les efforts que les différentes parties de l'avion vont devoir subir au cours du vol afin de choisir un matériau adapté et de dimensionner correctement la taille et l'épaisseur des pièces de la structure. </a:t>
            </a:r>
          </a:p>
          <a:p>
            <a:r>
              <a:rPr lang="fr-FR" sz="1000" dirty="0" smtClean="0">
                <a:solidFill>
                  <a:schemeClr val="tx1"/>
                </a:solidFill>
              </a:rPr>
              <a:t>La connaissance de des limites structurelles doit connue et ne doit être en aucun cas dépassé en vol par le pilote.</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On a vu qu’un matériau possède deux limites structurelle :</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Une limite élastique au-delà de laquelle le matériau se déforme durablement</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Une limite de rupture au-delà de laquelle il rompt</a:t>
            </a:r>
          </a:p>
          <a:p>
            <a:r>
              <a:rPr lang="fr-FR" sz="936" kern="1200" dirty="0" smtClean="0">
                <a:solidFill>
                  <a:schemeClr val="tx1"/>
                </a:solidFill>
                <a:effectLst/>
                <a:latin typeface="+mn-lt"/>
                <a:ea typeface="+mn-ea"/>
                <a:cs typeface="+mn-cs"/>
              </a:rPr>
              <a:t>La certification d’un avion va définir deux niveaux d’efforts particulier concernant la résistance de structure:</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La charge limite qui correspond aux efforts induits par l’accélération verticales définies par les normes de certification (ex : 2,5g/-1g pour les avions de ligne)</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La charge ultime qui est obtenue en multipliant la charge limite par coefficient de sécurité (1,5 sauf spécification contraire) </a:t>
            </a:r>
          </a:p>
          <a:p>
            <a:r>
              <a:rPr lang="fr-FR" sz="936" kern="1200" dirty="0" smtClean="0">
                <a:solidFill>
                  <a:schemeClr val="tx1"/>
                </a:solidFill>
                <a:effectLst/>
                <a:latin typeface="+mn-lt"/>
                <a:ea typeface="+mn-ea"/>
                <a:cs typeface="+mn-cs"/>
              </a:rPr>
              <a:t>A cet effet, pour être certifié, les aéronefs devront pouvoir supporter :</a:t>
            </a:r>
          </a:p>
          <a:p>
            <a:pPr marL="171450" indent="-171450">
              <a:buFont typeface="Arial" panose="020B0604020202020204" pitchFamily="34" charset="0"/>
              <a:buChar char="•"/>
            </a:pPr>
            <a:r>
              <a:rPr lang="fr-FR" sz="936" kern="1200" dirty="0" smtClean="0">
                <a:solidFill>
                  <a:schemeClr val="tx1"/>
                </a:solidFill>
                <a:effectLst/>
                <a:latin typeface="+mn-lt"/>
                <a:ea typeface="+mn-ea"/>
                <a:cs typeface="+mn-cs"/>
              </a:rPr>
              <a:t>La charge limites sans déformation permanente (les matériaux travaillent dans leur phase élastique)</a:t>
            </a:r>
          </a:p>
          <a:p>
            <a:pPr marL="171450" indent="-171450">
              <a:buFont typeface="Arial" panose="020B0604020202020204" pitchFamily="34" charset="0"/>
              <a:buChar char="•"/>
            </a:pPr>
            <a:r>
              <a:rPr lang="fr-FR" sz="936" kern="1200" dirty="0" smtClean="0">
                <a:solidFill>
                  <a:schemeClr val="tx1"/>
                </a:solidFill>
                <a:effectLst/>
                <a:latin typeface="+mn-lt"/>
                <a:ea typeface="+mn-ea"/>
                <a:cs typeface="+mn-cs"/>
              </a:rPr>
              <a:t>La charge ultime pendant 3 secondes sans rupture (possibilité de déformation permanente)</a:t>
            </a:r>
          </a:p>
          <a:p>
            <a:pPr marL="171450" indent="-171450">
              <a:buFont typeface="Arial" panose="020B0604020202020204" pitchFamily="34" charset="0"/>
              <a:buChar char="•"/>
            </a:pPr>
            <a:endParaRPr lang="fr-FR" sz="936" kern="1200" dirty="0" smtClean="0">
              <a:solidFill>
                <a:schemeClr val="tx1"/>
              </a:solidFill>
              <a:effectLst/>
              <a:latin typeface="+mn-lt"/>
              <a:ea typeface="+mn-ea"/>
              <a:cs typeface="+mn-cs"/>
            </a:endParaRPr>
          </a:p>
          <a:p>
            <a:pPr marL="0" indent="0">
              <a:buFont typeface="Arial" panose="020B0604020202020204" pitchFamily="34" charset="0"/>
              <a:buNone/>
            </a:pPr>
            <a:r>
              <a:rPr lang="fr-FR" sz="936" kern="1200" dirty="0" smtClean="0">
                <a:solidFill>
                  <a:schemeClr val="tx1"/>
                </a:solidFill>
                <a:effectLst/>
                <a:latin typeface="+mn-lt"/>
                <a:ea typeface="+mn-ea"/>
                <a:cs typeface="+mn-cs"/>
              </a:rPr>
              <a:t>Dans</a:t>
            </a:r>
            <a:r>
              <a:rPr lang="fr-FR" sz="936" kern="1200" baseline="0" dirty="0" smtClean="0">
                <a:solidFill>
                  <a:schemeClr val="tx1"/>
                </a:solidFill>
                <a:effectLst/>
                <a:latin typeface="+mn-lt"/>
                <a:ea typeface="+mn-ea"/>
                <a:cs typeface="+mn-cs"/>
              </a:rPr>
              <a:t> la suite nous allons étudier les charges aérodynamiques qui peuvent être excrétées sur un avions</a:t>
            </a:r>
          </a:p>
          <a:p>
            <a:pPr marL="0" indent="0">
              <a:buFont typeface="Arial" panose="020B0604020202020204" pitchFamily="34" charset="0"/>
              <a:buNone/>
            </a:pPr>
            <a:endParaRPr lang="fr-FR" sz="936"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85080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On appelle centre de pousse P le point d’application de la résultante des forces aérodynamiques de cette section. De l’emplanture au saumon, le point "</a:t>
            </a:r>
            <a:r>
              <a:rPr lang="fr-FR" sz="1200" i="1" kern="1200" dirty="0" smtClean="0">
                <a:solidFill>
                  <a:schemeClr val="tx1"/>
                </a:solidFill>
                <a:effectLst/>
                <a:latin typeface="+mn-lt"/>
                <a:ea typeface="+mn-ea"/>
                <a:cs typeface="+mn-cs"/>
              </a:rPr>
              <a:t>P"</a:t>
            </a:r>
            <a:r>
              <a:rPr lang="fr-FR" sz="1200" kern="1200" dirty="0" smtClean="0">
                <a:solidFill>
                  <a:schemeClr val="tx1"/>
                </a:solidFill>
                <a:effectLst/>
                <a:latin typeface="+mn-lt"/>
                <a:ea typeface="+mn-ea"/>
                <a:cs typeface="+mn-cs"/>
              </a:rPr>
              <a:t> décrit la ligne des centres de poussée.</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16</a:t>
            </a:fld>
            <a:endParaRPr lang="fr-FR"/>
          </a:p>
        </p:txBody>
      </p:sp>
    </p:spTree>
    <p:extLst>
      <p:ext uri="{BB962C8B-B14F-4D97-AF65-F5344CB8AC3E}">
        <p14:creationId xmlns:p14="http://schemas.microsoft.com/office/powerpoint/2010/main" val="208272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Il est démontré qu’il existe un point </a:t>
            </a:r>
            <a:r>
              <a:rPr lang="fr-FR" sz="1200" i="1" kern="1200" dirty="0" smtClean="0">
                <a:solidFill>
                  <a:schemeClr val="tx1"/>
                </a:solidFill>
                <a:effectLst/>
                <a:latin typeface="+mn-lt"/>
                <a:ea typeface="+mn-ea"/>
                <a:cs typeface="+mn-cs"/>
              </a:rPr>
              <a:t>"F"</a:t>
            </a:r>
            <a:r>
              <a:rPr lang="fr-FR" sz="1200" kern="1200" dirty="0" smtClean="0">
                <a:solidFill>
                  <a:schemeClr val="tx1"/>
                </a:solidFill>
                <a:effectLst/>
                <a:latin typeface="+mn-lt"/>
                <a:ea typeface="+mn-ea"/>
                <a:cs typeface="+mn-cs"/>
              </a:rPr>
              <a:t> appelé « foyer principal de profil » tel que le moment de la résultante des forces aérodynamiques par rapport à ce point soit indépendant de l’incidence et ne dépend que de la vitesse. De l’emplanture au saumon, le point </a:t>
            </a:r>
            <a:r>
              <a:rPr lang="fr-FR" sz="1200" i="1" kern="1200" dirty="0" smtClean="0">
                <a:solidFill>
                  <a:schemeClr val="tx1"/>
                </a:solidFill>
                <a:effectLst/>
                <a:latin typeface="+mn-lt"/>
                <a:ea typeface="+mn-ea"/>
                <a:cs typeface="+mn-cs"/>
              </a:rPr>
              <a:t>F</a:t>
            </a:r>
            <a:r>
              <a:rPr lang="fr-FR" sz="1200" kern="1200" dirty="0" smtClean="0">
                <a:solidFill>
                  <a:schemeClr val="tx1"/>
                </a:solidFill>
                <a:effectLst/>
                <a:latin typeface="+mn-lt"/>
                <a:ea typeface="+mn-ea"/>
                <a:cs typeface="+mn-cs"/>
              </a:rPr>
              <a:t> décrit la ligne des foyers.</a:t>
            </a:r>
          </a:p>
          <a:p>
            <a:r>
              <a:rPr lang="fr-FR" sz="1200" kern="1200" dirty="0" smtClean="0">
                <a:solidFill>
                  <a:schemeClr val="tx1"/>
                </a:solidFill>
                <a:effectLst/>
                <a:latin typeface="+mn-lt"/>
                <a:ea typeface="+mn-ea"/>
                <a:cs typeface="+mn-cs"/>
              </a:rPr>
              <a:t>Sur les ailes droites subsoniques, la ligne des foyers se situe à 25% du bord d’attaque.</a:t>
            </a:r>
          </a:p>
          <a:p>
            <a:r>
              <a:rPr lang="fr-FR" sz="1200" kern="1200" dirty="0" smtClean="0">
                <a:solidFill>
                  <a:schemeClr val="tx1"/>
                </a:solidFill>
                <a:effectLst/>
                <a:latin typeface="+mn-lt"/>
                <a:ea typeface="+mn-ea"/>
                <a:cs typeface="+mn-cs"/>
              </a:rPr>
              <a:t>Sur les ailes en flèche, la ligne des foyers est décalée par rapport à celle des 25%</a:t>
            </a:r>
          </a:p>
          <a:p>
            <a:endParaRPr lang="fr-FR" sz="1200" kern="1200" dirty="0" smtClean="0">
              <a:solidFill>
                <a:schemeClr val="tx1"/>
              </a:solidFill>
              <a:effectLst/>
              <a:latin typeface="+mn-lt"/>
              <a:ea typeface="+mn-ea"/>
              <a:cs typeface="+mn-cs"/>
            </a:endParaRP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17</a:t>
            </a:fld>
            <a:endParaRPr lang="fr-FR"/>
          </a:p>
        </p:txBody>
      </p:sp>
    </p:spTree>
    <p:extLst>
      <p:ext uri="{BB962C8B-B14F-4D97-AF65-F5344CB8AC3E}">
        <p14:creationId xmlns:p14="http://schemas.microsoft.com/office/powerpoint/2010/main" val="3919320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On appelle "centre élastique" le point autour duquel une section d’aile va subir un mouvement de torsion simple par rapport à la section voisine</a:t>
            </a:r>
          </a:p>
          <a:p>
            <a:r>
              <a:rPr lang="fr-FR" sz="1200" kern="1200" dirty="0" smtClean="0">
                <a:solidFill>
                  <a:schemeClr val="tx1"/>
                </a:solidFill>
                <a:effectLst/>
                <a:latin typeface="+mn-lt"/>
                <a:ea typeface="+mn-ea"/>
                <a:cs typeface="+mn-cs"/>
              </a:rPr>
              <a:t>De l’emplanture au saumon, le point "</a:t>
            </a:r>
            <a:r>
              <a:rPr lang="fr-FR" sz="1200" i="1" kern="1200" dirty="0" smtClean="0">
                <a:solidFill>
                  <a:schemeClr val="tx1"/>
                </a:solidFill>
                <a:effectLst/>
                <a:latin typeface="+mn-lt"/>
                <a:ea typeface="+mn-ea"/>
                <a:cs typeface="+mn-cs"/>
              </a:rPr>
              <a:t>E</a:t>
            </a:r>
            <a:r>
              <a:rPr lang="fr-FR" sz="1200" kern="1200" dirty="0" smtClean="0">
                <a:solidFill>
                  <a:schemeClr val="tx1"/>
                </a:solidFill>
                <a:effectLst/>
                <a:latin typeface="+mn-lt"/>
                <a:ea typeface="+mn-ea"/>
                <a:cs typeface="+mn-cs"/>
              </a:rPr>
              <a:t>" décrit la ligne élastique qui est un axe géométrique variable en fonction de la forme de l’aile. Cet axe est approximativement situé entre 30 et 35% du bord d’attaque pour une aile trapézoïdale.</a:t>
            </a:r>
          </a:p>
          <a:p>
            <a:r>
              <a:rPr lang="fr-FR" sz="1200" b="0" i="0" u="none" strike="noStrike" kern="1200" dirty="0" smtClean="0">
                <a:solidFill>
                  <a:schemeClr val="tx1"/>
                </a:solidFill>
                <a:effectLst/>
                <a:latin typeface="+mn-lt"/>
                <a:ea typeface="+mn-ea"/>
                <a:cs typeface="+mn-cs"/>
              </a:rPr>
              <a:t>La résultante des forces aérodynamiques ne passe généralement pas par l’axe élastique, il en résulte que l’aile est soumise à un moment de torsion variable. Ce moment est transmis en partie par des efforts de cisaillement dans la périphérie de la section.</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18</a:t>
            </a:fld>
            <a:endParaRPr lang="fr-FR"/>
          </a:p>
        </p:txBody>
      </p:sp>
    </p:spTree>
    <p:extLst>
      <p:ext uri="{BB962C8B-B14F-4D97-AF65-F5344CB8AC3E}">
        <p14:creationId xmlns:p14="http://schemas.microsoft.com/office/powerpoint/2010/main" val="367982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Nous allons</a:t>
            </a:r>
            <a:r>
              <a:rPr lang="fr-FR" baseline="0" dirty="0" smtClean="0"/>
              <a:t> récapituler et résumer les différentes contraintes appliquées sur une aile</a:t>
            </a:r>
          </a:p>
          <a:p>
            <a:r>
              <a:rPr lang="fr-FR" baseline="0" dirty="0" smtClean="0"/>
              <a:t>IL est a noter que la position et l’amplitude maximale dépondent du type d’avion et de le manouvre </a:t>
            </a:r>
          </a:p>
          <a:p>
            <a:endParaRPr lang="fr-FR" dirty="0"/>
          </a:p>
        </p:txBody>
      </p:sp>
    </p:spTree>
    <p:extLst>
      <p:ext uri="{BB962C8B-B14F-4D97-AF65-F5344CB8AC3E}">
        <p14:creationId xmlns:p14="http://schemas.microsoft.com/office/powerpoint/2010/main" val="420263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Deux cas de figures se présentent :</a:t>
            </a:r>
          </a:p>
          <a:p>
            <a:pPr lvl="0"/>
            <a:r>
              <a:rPr lang="fr-FR" sz="1200" kern="1200" dirty="0" smtClean="0">
                <a:solidFill>
                  <a:schemeClr val="tx1"/>
                </a:solidFill>
                <a:effectLst/>
                <a:latin typeface="+mn-lt"/>
                <a:ea typeface="+mn-ea"/>
                <a:cs typeface="+mn-cs"/>
              </a:rPr>
              <a:t>aile est dépourvue de motorisation (réacteurs à l'arrière du fuselage) ; on parle alors d’aile poussée ;</a:t>
            </a:r>
          </a:p>
          <a:p>
            <a:pPr lvl="0"/>
            <a:r>
              <a:rPr lang="fr-FR" sz="1200" kern="1200" dirty="0" smtClean="0">
                <a:solidFill>
                  <a:schemeClr val="tx1"/>
                </a:solidFill>
                <a:effectLst/>
                <a:latin typeface="+mn-lt"/>
                <a:ea typeface="+mn-ea"/>
                <a:cs typeface="+mn-cs"/>
              </a:rPr>
              <a:t>l'aile est dotée d'une motorisation ; on parle alors d'aile tirée</a:t>
            </a:r>
          </a:p>
          <a:p>
            <a:r>
              <a:rPr lang="fr-FR" sz="1200" kern="1200" dirty="0" smtClean="0">
                <a:solidFill>
                  <a:schemeClr val="tx1"/>
                </a:solidFill>
                <a:effectLst/>
                <a:latin typeface="+mn-lt"/>
                <a:ea typeface="+mn-ea"/>
                <a:cs typeface="+mn-cs"/>
              </a:rPr>
              <a:t>Dans les deux cas, l'aile est assimilée à une poutre encastrée dans le fuselage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20</a:t>
            </a:fld>
            <a:endParaRPr lang="fr-FR"/>
          </a:p>
        </p:txBody>
      </p:sp>
    </p:spTree>
    <p:extLst>
      <p:ext uri="{BB962C8B-B14F-4D97-AF65-F5344CB8AC3E}">
        <p14:creationId xmlns:p14="http://schemas.microsoft.com/office/powerpoint/2010/main" val="4081766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Aile tirée bimoteur</a:t>
            </a:r>
            <a:endParaRPr lang="fr-FR" sz="1200" b="1"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L’aile est soumise, seulement, aux forces massiques dues au poids :</a:t>
            </a:r>
          </a:p>
          <a:p>
            <a:pPr lvl="0"/>
            <a:r>
              <a:rPr lang="fr-FR" sz="1200" kern="1200" dirty="0" smtClean="0">
                <a:solidFill>
                  <a:schemeClr val="tx1"/>
                </a:solidFill>
                <a:effectLst/>
                <a:latin typeface="+mn-lt"/>
                <a:ea typeface="+mn-ea"/>
                <a:cs typeface="+mn-cs"/>
              </a:rPr>
              <a:t>De sa structure;</a:t>
            </a:r>
          </a:p>
          <a:p>
            <a:pPr lvl="0"/>
            <a:r>
              <a:rPr lang="fr-FR" sz="1200" kern="1200" dirty="0" smtClean="0">
                <a:solidFill>
                  <a:schemeClr val="tx1"/>
                </a:solidFill>
                <a:effectLst/>
                <a:latin typeface="+mn-lt"/>
                <a:ea typeface="+mn-ea"/>
                <a:cs typeface="+mn-cs"/>
              </a:rPr>
              <a:t>du carburant;</a:t>
            </a:r>
          </a:p>
          <a:p>
            <a:pPr lvl="0"/>
            <a:r>
              <a:rPr lang="fr-FR" sz="1200" kern="1200" dirty="0" smtClean="0">
                <a:solidFill>
                  <a:schemeClr val="tx1"/>
                </a:solidFill>
                <a:effectLst/>
                <a:latin typeface="+mn-lt"/>
                <a:ea typeface="+mn-ea"/>
                <a:cs typeface="+mn-cs"/>
              </a:rPr>
              <a:t>du (ou des) moteur(s).</a:t>
            </a:r>
          </a:p>
          <a:p>
            <a:r>
              <a:rPr lang="fr-FR" sz="1200" kern="1200" dirty="0" smtClean="0">
                <a:solidFill>
                  <a:schemeClr val="tx1"/>
                </a:solidFill>
                <a:effectLst/>
                <a:latin typeface="+mn-lt"/>
                <a:ea typeface="+mn-ea"/>
                <a:cs typeface="+mn-cs"/>
              </a:rPr>
              <a:t>Ces forces induisent dans chaque section:</a:t>
            </a:r>
          </a:p>
          <a:p>
            <a:pPr lvl="0"/>
            <a:r>
              <a:rPr lang="fr-FR" sz="1200" kern="1200" dirty="0" smtClean="0">
                <a:solidFill>
                  <a:schemeClr val="tx1"/>
                </a:solidFill>
                <a:effectLst/>
                <a:latin typeface="+mn-lt"/>
                <a:ea typeface="+mn-ea"/>
                <a:cs typeface="+mn-cs"/>
              </a:rPr>
              <a:t>Un effort tranchant vers le bas </a:t>
            </a:r>
            <a:r>
              <a:rPr lang="fr-FR" sz="1200" kern="1200" dirty="0" err="1" smtClean="0">
                <a:solidFill>
                  <a:schemeClr val="tx1"/>
                </a:solidFill>
                <a:effectLst/>
                <a:latin typeface="+mn-lt"/>
                <a:ea typeface="+mn-ea"/>
                <a:cs typeface="+mn-cs"/>
              </a:rPr>
              <a:t>T</a:t>
            </a:r>
            <a:r>
              <a:rPr lang="fr-FR" sz="1200" kern="1200" baseline="-25000" dirty="0" err="1" smtClean="0">
                <a:solidFill>
                  <a:schemeClr val="tx1"/>
                </a:solidFill>
                <a:effectLst/>
                <a:latin typeface="+mn-lt"/>
                <a:ea typeface="+mn-ea"/>
                <a:cs typeface="+mn-cs"/>
              </a:rPr>
              <a:t>z</a:t>
            </a:r>
            <a:r>
              <a:rPr lang="fr-FR" sz="1200" kern="1200" dirty="0" smtClean="0">
                <a:solidFill>
                  <a:schemeClr val="tx1"/>
                </a:solidFill>
                <a:effectLst/>
                <a:latin typeface="+mn-lt"/>
                <a:ea typeface="+mn-ea"/>
                <a:cs typeface="+mn-cs"/>
              </a:rPr>
              <a:t>, qui change de signe à l’aplomb du train, et qui engendre des contraintes de cisaillement transversal;</a:t>
            </a:r>
          </a:p>
          <a:p>
            <a:pPr lvl="0"/>
            <a:r>
              <a:rPr lang="fr-FR" sz="1200" kern="1200" dirty="0" smtClean="0">
                <a:solidFill>
                  <a:schemeClr val="tx1"/>
                </a:solidFill>
                <a:effectLst/>
                <a:latin typeface="+mn-lt"/>
                <a:ea typeface="+mn-ea"/>
                <a:cs typeface="+mn-cs"/>
              </a:rPr>
              <a:t>Un moment de flexion vers le bas </a:t>
            </a:r>
            <a:r>
              <a:rPr lang="fr-FR" sz="1200" kern="1200" dirty="0" err="1" smtClean="0">
                <a:solidFill>
                  <a:schemeClr val="tx1"/>
                </a:solidFill>
                <a:effectLst/>
                <a:latin typeface="+mn-lt"/>
                <a:ea typeface="+mn-ea"/>
                <a:cs typeface="+mn-cs"/>
              </a:rPr>
              <a:t>M</a:t>
            </a:r>
            <a:r>
              <a:rPr lang="fr-FR" sz="1200" kern="1200" baseline="-25000" dirty="0" err="1" smtClean="0">
                <a:solidFill>
                  <a:schemeClr val="tx1"/>
                </a:solidFill>
                <a:effectLst/>
                <a:latin typeface="+mn-lt"/>
                <a:ea typeface="+mn-ea"/>
                <a:cs typeface="+mn-cs"/>
              </a:rPr>
              <a:t>x</a:t>
            </a:r>
            <a:r>
              <a:rPr lang="fr-FR" sz="1200" kern="1200" dirty="0" smtClean="0">
                <a:solidFill>
                  <a:schemeClr val="tx1"/>
                </a:solidFill>
                <a:effectLst/>
                <a:latin typeface="+mn-lt"/>
                <a:ea typeface="+mn-ea"/>
                <a:cs typeface="+mn-cs"/>
              </a:rPr>
              <a:t>, responsable des contraintes de compression (intrados) et traction (à l’extrados);</a:t>
            </a:r>
          </a:p>
          <a:p>
            <a:pPr lvl="0"/>
            <a:r>
              <a:rPr lang="fr-FR" sz="1200" kern="1200" dirty="0" smtClean="0">
                <a:solidFill>
                  <a:schemeClr val="tx1"/>
                </a:solidFill>
                <a:effectLst/>
                <a:latin typeface="+mn-lt"/>
                <a:ea typeface="+mn-ea"/>
                <a:cs typeface="+mn-cs"/>
              </a:rPr>
              <a:t>Un moment de torsion </a:t>
            </a:r>
            <a:r>
              <a:rPr lang="fr-FR" sz="1200" kern="1200" dirty="0" err="1" smtClean="0">
                <a:solidFill>
                  <a:schemeClr val="tx1"/>
                </a:solidFill>
                <a:effectLst/>
                <a:latin typeface="+mn-lt"/>
                <a:ea typeface="+mn-ea"/>
                <a:cs typeface="+mn-cs"/>
              </a:rPr>
              <a:t>M</a:t>
            </a:r>
            <a:r>
              <a:rPr lang="fr-FR" sz="1200" kern="1200" baseline="-25000" dirty="0" err="1" smtClean="0">
                <a:solidFill>
                  <a:schemeClr val="tx1"/>
                </a:solidFill>
                <a:effectLst/>
                <a:latin typeface="+mn-lt"/>
                <a:ea typeface="+mn-ea"/>
                <a:cs typeface="+mn-cs"/>
              </a:rPr>
              <a:t>y</a:t>
            </a:r>
            <a:r>
              <a:rPr lang="fr-FR" sz="1200" kern="1200" dirty="0" smtClean="0">
                <a:solidFill>
                  <a:schemeClr val="tx1"/>
                </a:solidFill>
                <a:effectLst/>
                <a:latin typeface="+mn-lt"/>
                <a:ea typeface="+mn-ea"/>
                <a:cs typeface="+mn-cs"/>
              </a:rPr>
              <a:t> autour de l’axe élastique, provoqué par le déport des poids d’application des masses à l’axe élastique, qui produit une contrainte de cisaillement périphérique.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Aile tirée </a:t>
            </a:r>
            <a:r>
              <a:rPr lang="fr-FR" sz="1200" b="1" kern="1200" dirty="0" smtClean="0">
                <a:solidFill>
                  <a:schemeClr val="tx1"/>
                </a:solidFill>
                <a:effectLst/>
                <a:latin typeface="+mn-lt"/>
                <a:ea typeface="+mn-ea"/>
                <a:cs typeface="+mn-cs"/>
              </a:rPr>
              <a:t>quadrimoteur</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Identique sauf forces massiques dues au poids des moteurs doublés</a:t>
            </a:r>
            <a:endParaRPr lang="fr-FR" sz="1200" b="1"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Aile poussé:</a:t>
            </a:r>
          </a:p>
          <a:p>
            <a:r>
              <a:rPr lang="fr-FR" sz="1200" kern="1200" dirty="0" smtClean="0">
                <a:solidFill>
                  <a:schemeClr val="tx1"/>
                </a:solidFill>
                <a:effectLst/>
                <a:latin typeface="+mn-lt"/>
                <a:ea typeface="+mn-ea"/>
                <a:cs typeface="+mn-cs"/>
              </a:rPr>
              <a:t>Identique à sauf forces massiques dues au poids des moteurs.</a:t>
            </a:r>
          </a:p>
          <a:p>
            <a:pPr lvl="0"/>
            <a:endParaRPr lang="fr-FR" sz="1200" kern="1200" dirty="0" smtClean="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2138093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algn="l" rtl="0"/>
            <a:r>
              <a:rPr lang="fr-FR" sz="1000" b="1" kern="1200" dirty="0" smtClean="0">
                <a:solidFill>
                  <a:schemeClr val="tx1"/>
                </a:solidFill>
                <a:effectLst/>
                <a:latin typeface="+mn-lt"/>
                <a:ea typeface="+mn-ea"/>
                <a:cs typeface="+mn-cs"/>
              </a:rPr>
              <a:t>Efforts verticaux d’une aile tirée en vol rectiligne</a:t>
            </a:r>
          </a:p>
          <a:p>
            <a:r>
              <a:rPr lang="fr-FR" sz="1000" kern="1200" dirty="0" smtClean="0">
                <a:solidFill>
                  <a:schemeClr val="tx1"/>
                </a:solidFill>
                <a:effectLst/>
                <a:latin typeface="+mn-lt"/>
                <a:ea typeface="+mn-ea"/>
                <a:cs typeface="+mn-cs"/>
              </a:rPr>
              <a:t>Aux forces massiques, vient s’opposer la portance dominante, il en résulte :</a:t>
            </a:r>
          </a:p>
          <a:p>
            <a:r>
              <a:rPr lang="fr-FR" sz="1000" kern="1200" dirty="0" smtClean="0">
                <a:solidFill>
                  <a:schemeClr val="tx1"/>
                </a:solidFill>
                <a:effectLst/>
                <a:latin typeface="+mn-lt"/>
                <a:ea typeface="+mn-ea"/>
                <a:cs typeface="+mn-cs"/>
              </a:rPr>
              <a:t> un effort tranchant vers le haut </a:t>
            </a:r>
            <a:r>
              <a:rPr lang="fr-FR" sz="1000" b="1" kern="1200" dirty="0" smtClean="0">
                <a:solidFill>
                  <a:schemeClr val="tx1"/>
                </a:solidFill>
                <a:effectLst/>
                <a:latin typeface="+mn-lt"/>
                <a:ea typeface="+mn-ea"/>
                <a:cs typeface="+mn-cs"/>
              </a:rPr>
              <a:t>Tz: </a:t>
            </a:r>
            <a:r>
              <a:rPr lang="fr-FR" sz="1000" kern="1200" dirty="0" smtClean="0">
                <a:solidFill>
                  <a:schemeClr val="tx1"/>
                </a:solidFill>
                <a:effectLst/>
                <a:latin typeface="+mn-lt"/>
                <a:ea typeface="+mn-ea"/>
                <a:cs typeface="+mn-cs"/>
              </a:rPr>
              <a:t> cisaillement transversal</a:t>
            </a:r>
          </a:p>
          <a:p>
            <a:r>
              <a:rPr lang="fr-FR" sz="1000" kern="1200" dirty="0" smtClean="0">
                <a:solidFill>
                  <a:schemeClr val="tx1"/>
                </a:solidFill>
                <a:effectLst/>
                <a:latin typeface="+mn-lt"/>
                <a:ea typeface="+mn-ea"/>
                <a:cs typeface="+mn-cs"/>
              </a:rPr>
              <a:t>Un moment de flexion vers le haut </a:t>
            </a:r>
            <a:r>
              <a:rPr lang="fr-FR" sz="1000" b="1" kern="1200" dirty="0" smtClean="0">
                <a:solidFill>
                  <a:schemeClr val="tx1"/>
                </a:solidFill>
                <a:effectLst/>
                <a:latin typeface="+mn-lt"/>
                <a:ea typeface="+mn-ea"/>
                <a:cs typeface="+mn-cs"/>
              </a:rPr>
              <a:t>Mx: </a:t>
            </a:r>
            <a:r>
              <a:rPr lang="fr-FR" sz="1000" kern="1200" dirty="0" smtClean="0">
                <a:solidFill>
                  <a:schemeClr val="tx1"/>
                </a:solidFill>
                <a:effectLst/>
                <a:latin typeface="+mn-lt"/>
                <a:ea typeface="+mn-ea"/>
                <a:cs typeface="+mn-cs"/>
              </a:rPr>
              <a:t>Compression extrados et Traction intrados</a:t>
            </a:r>
          </a:p>
          <a:p>
            <a:r>
              <a:rPr lang="fr-FR" sz="1000" kern="1200" dirty="0" smtClean="0">
                <a:solidFill>
                  <a:schemeClr val="tx1"/>
                </a:solidFill>
                <a:effectLst/>
                <a:latin typeface="+mn-lt"/>
                <a:ea typeface="+mn-ea"/>
                <a:cs typeface="+mn-cs"/>
              </a:rPr>
              <a:t>Un moment de torsion </a:t>
            </a:r>
            <a:r>
              <a:rPr lang="fr-FR" sz="1000" b="1" kern="1200" dirty="0" smtClean="0">
                <a:solidFill>
                  <a:schemeClr val="tx1"/>
                </a:solidFill>
                <a:effectLst/>
                <a:latin typeface="+mn-lt"/>
                <a:ea typeface="+mn-ea"/>
                <a:cs typeface="+mn-cs"/>
              </a:rPr>
              <a:t>My</a:t>
            </a:r>
            <a:r>
              <a:rPr lang="fr-FR" sz="1000" kern="1200" dirty="0" smtClean="0">
                <a:solidFill>
                  <a:schemeClr val="tx1"/>
                </a:solidFill>
                <a:effectLst/>
                <a:latin typeface="+mn-lt"/>
                <a:ea typeface="+mn-ea"/>
                <a:cs typeface="+mn-cs"/>
              </a:rPr>
              <a:t> : Cisaillement périphérique</a:t>
            </a:r>
          </a:p>
          <a:p>
            <a:endParaRPr lang="fr-FR" dirty="0"/>
          </a:p>
        </p:txBody>
      </p:sp>
    </p:spTree>
    <p:extLst>
      <p:ext uri="{BB962C8B-B14F-4D97-AF65-F5344CB8AC3E}">
        <p14:creationId xmlns:p14="http://schemas.microsoft.com/office/powerpoint/2010/main" val="277218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phénomène qui se produit au niveau de la structure moléculaire est appelé une contrainte. </a:t>
                </a:r>
              </a:p>
              <a:p>
                <a:r>
                  <a:rPr lang="fr-FR" sz="1200" kern="1200" dirty="0" smtClean="0">
                    <a:solidFill>
                      <a:schemeClr val="tx1"/>
                    </a:solidFill>
                    <a:effectLst/>
                    <a:latin typeface="+mn-lt"/>
                    <a:ea typeface="+mn-ea"/>
                    <a:cs typeface="+mn-cs"/>
                  </a:rPr>
                  <a:t>Plus la charge est importante plus la contrainte est élevée. </a:t>
                </a:r>
              </a:p>
              <a:p>
                <a:r>
                  <a:rPr lang="fr-FR" sz="1200" kern="1200" dirty="0" smtClean="0">
                    <a:solidFill>
                      <a:schemeClr val="tx1"/>
                    </a:solidFill>
                    <a:effectLst/>
                    <a:latin typeface="+mn-lt"/>
                    <a:ea typeface="+mn-ea"/>
                    <a:cs typeface="+mn-cs"/>
                  </a:rPr>
                  <a:t>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et </a:t>
                </a:r>
                <a:r>
                  <a:rPr lang="fr-FR" sz="1200" kern="1200" dirty="0">
                    <a:solidFill>
                      <a:schemeClr val="tx1"/>
                    </a:solidFill>
                    <a:effectLst/>
                    <a:latin typeface="+mn-lt"/>
                    <a:ea typeface="+mn-ea"/>
                    <a:cs typeface="+mn-cs"/>
                  </a:rPr>
                  <a:t>inversent proportionnelles aux sections sur lesquelles ces forces agissent.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a:t>
                </a:r>
              </a:p>
              <a:p>
                <a:pPr/>
                <a14:m>
                  <m:oMathPara xmlns:m="http://schemas.openxmlformats.org/officeDocument/2006/math">
                    <m:oMathParaPr>
                      <m:jc m:val="centerGroup"/>
                    </m:oMathParaPr>
                    <m:oMath xmlns:m="http://schemas.openxmlformats.org/officeDocument/2006/math">
                      <m:r>
                        <a:rPr lang="fr-FR" sz="1200" i="1" kern="1200">
                          <a:solidFill>
                            <a:schemeClr val="tx1"/>
                          </a:solidFill>
                          <a:effectLst/>
                          <a:latin typeface="Cambria Math" panose="02040503050406030204" pitchFamily="18" charset="0"/>
                          <a:ea typeface="+mn-ea"/>
                          <a:cs typeface="+mn-cs"/>
                        </a:rPr>
                        <m:t>𝜎</m:t>
                      </m:r>
                      <m:r>
                        <a:rPr lang="fr-FR" sz="1200" kern="1200">
                          <a:solidFill>
                            <a:schemeClr val="tx1"/>
                          </a:solidFill>
                          <a:effectLst/>
                          <a:latin typeface="Cambria Math" panose="02040503050406030204" pitchFamily="18" charset="0"/>
                          <a:ea typeface="+mn-ea"/>
                          <a:cs typeface="+mn-cs"/>
                        </a:rPr>
                        <m:t>=</m:t>
                      </m:r>
                      <m:f>
                        <m:fPr>
                          <m:ctrlPr>
                            <a:rPr lang="fr-FR" sz="1200" i="1" kern="1200">
                              <a:solidFill>
                                <a:schemeClr val="tx1"/>
                              </a:solidFill>
                              <a:effectLst/>
                              <a:latin typeface="Cambria Math" panose="02040503050406030204" pitchFamily="18" charset="0"/>
                              <a:ea typeface="+mn-ea"/>
                              <a:cs typeface="+mn-cs"/>
                            </a:rPr>
                          </m:ctrlPr>
                        </m:fPr>
                        <m:num>
                          <m:r>
                            <a:rPr lang="fr-FR" sz="1200" i="1" kern="1200">
                              <a:solidFill>
                                <a:schemeClr val="tx1"/>
                              </a:solidFill>
                              <a:effectLst/>
                              <a:latin typeface="Cambria Math" panose="02040503050406030204" pitchFamily="18" charset="0"/>
                              <a:ea typeface="+mn-ea"/>
                              <a:cs typeface="+mn-cs"/>
                            </a:rPr>
                            <m:t>𝐹</m:t>
                          </m:r>
                        </m:num>
                        <m:den>
                          <m:r>
                            <a:rPr lang="fr-FR" sz="1200" i="1" kern="1200">
                              <a:solidFill>
                                <a:schemeClr val="tx1"/>
                              </a:solidFill>
                              <a:effectLst/>
                              <a:latin typeface="Cambria Math" panose="02040503050406030204" pitchFamily="18" charset="0"/>
                              <a:ea typeface="+mn-ea"/>
                              <a:cs typeface="+mn-cs"/>
                            </a:rPr>
                            <m:t>𝑆</m:t>
                          </m:r>
                        </m:den>
                      </m:f>
                    </m:oMath>
                  </m:oMathPara>
                </a14:m>
                <a:endParaRPr lang="fr-FR" sz="1200"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phénomène qui se produit au niveau de la structure moléculaire est appelé une contrainte. </a:t>
                </a:r>
              </a:p>
              <a:p>
                <a:r>
                  <a:rPr lang="fr-FR" sz="1200" kern="1200" dirty="0" smtClean="0">
                    <a:solidFill>
                      <a:schemeClr val="tx1"/>
                    </a:solidFill>
                    <a:effectLst/>
                    <a:latin typeface="+mn-lt"/>
                    <a:ea typeface="+mn-ea"/>
                    <a:cs typeface="+mn-cs"/>
                  </a:rPr>
                  <a:t>Plus la charge est importante plus la contrainte est élevée. </a:t>
                </a:r>
              </a:p>
              <a:p>
                <a:r>
                  <a:rPr lang="fr-FR" sz="1200" kern="1200" dirty="0" smtClean="0">
                    <a:solidFill>
                      <a:schemeClr val="tx1"/>
                    </a:solidFill>
                    <a:effectLst/>
                    <a:latin typeface="+mn-lt"/>
                    <a:ea typeface="+mn-ea"/>
                    <a:cs typeface="+mn-cs"/>
                  </a:rPr>
                  <a:t>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et </a:t>
                </a:r>
                <a:r>
                  <a:rPr lang="fr-FR" sz="1200" kern="1200" dirty="0">
                    <a:solidFill>
                      <a:schemeClr val="tx1"/>
                    </a:solidFill>
                    <a:effectLst/>
                    <a:latin typeface="+mn-lt"/>
                    <a:ea typeface="+mn-ea"/>
                    <a:cs typeface="+mn-cs"/>
                  </a:rPr>
                  <a:t>inversent proportionnelles aux sections sur lesquelles ces forces agissent.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a:t>
                </a:r>
              </a:p>
              <a:p>
                <a:pPr/>
                <a:r>
                  <a:rPr lang="fr-FR" sz="1200" i="0" kern="1200">
                    <a:solidFill>
                      <a:schemeClr val="tx1"/>
                    </a:solidFill>
                    <a:effectLst/>
                    <a:latin typeface="Cambria Math" panose="02040503050406030204" pitchFamily="18" charset="0"/>
                    <a:ea typeface="+mn-ea"/>
                    <a:cs typeface="+mn-cs"/>
                  </a:rPr>
                  <a:t>𝜎=𝐹/𝑆</a:t>
                </a:r>
                <a:endParaRPr lang="fr-FR" sz="1200" kern="1200" dirty="0">
                  <a:solidFill>
                    <a:schemeClr val="tx1"/>
                  </a:solidFill>
                  <a:effectLst/>
                  <a:latin typeface="+mn-lt"/>
                  <a:ea typeface="+mn-ea"/>
                  <a:cs typeface="+mn-cs"/>
                </a:endParaRP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4</a:t>
            </a:fld>
            <a:endParaRPr lang="fr-FR"/>
          </a:p>
        </p:txBody>
      </p:sp>
    </p:spTree>
    <p:extLst>
      <p:ext uri="{BB962C8B-B14F-4D97-AF65-F5344CB8AC3E}">
        <p14:creationId xmlns:p14="http://schemas.microsoft.com/office/powerpoint/2010/main" val="379295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Cette aile est soumise à des forces de portance (vers le haut) et massique (vers le bas). Dont la résultante est dirigée vers le haut (la portance, égale au poids total de l’avion et supérieure au poids des ailes). </a:t>
            </a:r>
          </a:p>
          <a:p>
            <a:r>
              <a:rPr lang="fr-FR" sz="1200" kern="1200" dirty="0" smtClean="0">
                <a:solidFill>
                  <a:schemeClr val="tx1"/>
                </a:solidFill>
                <a:effectLst/>
                <a:latin typeface="+mn-lt"/>
                <a:ea typeface="+mn-ea"/>
                <a:cs typeface="+mn-cs"/>
              </a:rPr>
              <a:t>L'aile est sollicitée en flexion autour de l'axe de roulis et en cisaillement parallèlement à l'axe de lacet.</a:t>
            </a:r>
          </a:p>
          <a:p>
            <a:r>
              <a:rPr lang="fr-FR" sz="1200" kern="1200" dirty="0" smtClean="0">
                <a:solidFill>
                  <a:schemeClr val="tx1"/>
                </a:solidFill>
                <a:effectLst/>
                <a:latin typeface="+mn-lt"/>
                <a:ea typeface="+mn-ea"/>
                <a:cs typeface="+mn-cs"/>
              </a:rPr>
              <a:t>L'effort tranchant (</a:t>
            </a:r>
            <a:r>
              <a:rPr lang="fr-FR" sz="1200" kern="1200" dirty="0" err="1" smtClean="0">
                <a:solidFill>
                  <a:schemeClr val="tx1"/>
                </a:solidFill>
                <a:effectLst/>
                <a:latin typeface="+mn-lt"/>
                <a:ea typeface="+mn-ea"/>
                <a:cs typeface="+mn-cs"/>
              </a:rPr>
              <a:t>T</a:t>
            </a:r>
            <a:r>
              <a:rPr lang="fr-FR" sz="1200" kern="1200" baseline="-25000" dirty="0" err="1" smtClean="0">
                <a:solidFill>
                  <a:schemeClr val="tx1"/>
                </a:solidFill>
                <a:effectLst/>
                <a:latin typeface="+mn-lt"/>
                <a:ea typeface="+mn-ea"/>
                <a:cs typeface="+mn-cs"/>
              </a:rPr>
              <a:t>z</a:t>
            </a:r>
            <a:r>
              <a:rPr lang="fr-FR" sz="1200" kern="1200" dirty="0" smtClean="0">
                <a:solidFill>
                  <a:schemeClr val="tx1"/>
                </a:solidFill>
                <a:effectLst/>
                <a:latin typeface="+mn-lt"/>
                <a:ea typeface="+mn-ea"/>
                <a:cs typeface="+mn-cs"/>
              </a:rPr>
              <a:t>) et le moment fléchissant (</a:t>
            </a:r>
            <a:r>
              <a:rPr lang="fr-FR" sz="1200" kern="1200" dirty="0" err="1" smtClean="0">
                <a:solidFill>
                  <a:schemeClr val="tx1"/>
                </a:solidFill>
                <a:effectLst/>
                <a:latin typeface="+mn-lt"/>
                <a:ea typeface="+mn-ea"/>
                <a:cs typeface="+mn-cs"/>
              </a:rPr>
              <a:t>M</a:t>
            </a:r>
            <a:r>
              <a:rPr lang="fr-FR" sz="1200" kern="1200" baseline="-25000" dirty="0" err="1" smtClean="0">
                <a:solidFill>
                  <a:schemeClr val="tx1"/>
                </a:solidFill>
                <a:effectLst/>
                <a:latin typeface="+mn-lt"/>
                <a:ea typeface="+mn-ea"/>
                <a:cs typeface="+mn-cs"/>
              </a:rPr>
              <a:t>x</a:t>
            </a:r>
            <a:r>
              <a:rPr lang="fr-FR" sz="1200" kern="1200" dirty="0" smtClean="0">
                <a:solidFill>
                  <a:schemeClr val="tx1"/>
                </a:solidFill>
                <a:effectLst/>
                <a:latin typeface="+mn-lt"/>
                <a:ea typeface="+mn-ea"/>
                <a:cs typeface="+mn-cs"/>
              </a:rPr>
              <a:t>) sont maximums à l'encastrement, que l'on appelle l'emplanture de l'aile.</a:t>
            </a:r>
          </a:p>
          <a:p>
            <a:r>
              <a:rPr lang="fr-FR" sz="1200" kern="1200" dirty="0" smtClean="0">
                <a:solidFill>
                  <a:schemeClr val="tx1"/>
                </a:solidFill>
                <a:effectLst/>
                <a:latin typeface="+mn-lt"/>
                <a:ea typeface="+mn-ea"/>
                <a:cs typeface="+mn-cs"/>
              </a:rPr>
              <a:t>Au niveau des contraintes engendrées :</a:t>
            </a:r>
          </a:p>
          <a:p>
            <a:pPr lvl="0"/>
            <a:r>
              <a:rPr lang="fr-FR" sz="1200" kern="1200" dirty="0" smtClean="0">
                <a:solidFill>
                  <a:schemeClr val="tx1"/>
                </a:solidFill>
                <a:effectLst/>
                <a:latin typeface="+mn-lt"/>
                <a:ea typeface="+mn-ea"/>
                <a:cs typeface="+mn-cs"/>
              </a:rPr>
              <a:t>l'effort tranchant se traduit par une contrainte de cisaillement vertical maximum à l'emplanture et nulle à l'extrémité (le saumon) ;</a:t>
            </a:r>
          </a:p>
          <a:p>
            <a:pPr lvl="0"/>
            <a:r>
              <a:rPr lang="fr-FR" sz="1200" kern="1200" dirty="0" smtClean="0">
                <a:solidFill>
                  <a:schemeClr val="tx1"/>
                </a:solidFill>
                <a:effectLst/>
                <a:latin typeface="+mn-lt"/>
                <a:ea typeface="+mn-ea"/>
                <a:cs typeface="+mn-cs"/>
              </a:rPr>
              <a:t>le moment fléchissant engendre des contraintes différentielles de traction-compression. Traction sur l'intrados et compression sur l'extrados. Ces contraintes seront elles aussi, maximales à l'emplanture et nulles au saumon.</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23</a:t>
            </a:fld>
            <a:endParaRPr lang="fr-FR"/>
          </a:p>
        </p:txBody>
      </p:sp>
    </p:spTree>
    <p:extLst>
      <p:ext uri="{BB962C8B-B14F-4D97-AF65-F5344CB8AC3E}">
        <p14:creationId xmlns:p14="http://schemas.microsoft.com/office/powerpoint/2010/main" val="3055168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rtl="0"/>
            <a:r>
              <a:rPr lang="fr-FR" sz="1000" b="1" kern="1200" dirty="0" smtClean="0">
                <a:solidFill>
                  <a:schemeClr val="tx1"/>
                </a:solidFill>
                <a:effectLst/>
                <a:latin typeface="+mn-lt"/>
                <a:ea typeface="+mn-ea"/>
                <a:cs typeface="+mn-cs"/>
              </a:rPr>
              <a:t>Efforts Longitudinaux d’une aile tirée en vol rectiligne </a:t>
            </a:r>
          </a:p>
          <a:p>
            <a:pPr marL="0"/>
            <a:r>
              <a:rPr lang="fr-FR" sz="1000" kern="1200" dirty="0" smtClean="0">
                <a:solidFill>
                  <a:schemeClr val="tx1"/>
                </a:solidFill>
                <a:effectLst/>
                <a:latin typeface="+mn-lt"/>
                <a:ea typeface="+mn-ea"/>
                <a:cs typeface="+mn-cs"/>
              </a:rPr>
              <a:t>A la force de trainée de l’aile, s’oppose la force de propulsion Tu dominante, il en résulte :</a:t>
            </a:r>
          </a:p>
          <a:p>
            <a:pPr marL="0"/>
            <a:r>
              <a:rPr lang="fr-FR" sz="1000" b="1" kern="1200" dirty="0" smtClean="0">
                <a:solidFill>
                  <a:schemeClr val="tx1"/>
                </a:solidFill>
                <a:effectLst/>
                <a:latin typeface="+mn-lt"/>
                <a:ea typeface="+mn-ea"/>
                <a:cs typeface="+mn-cs"/>
              </a:rPr>
              <a:t>Un effort tranchant Tx </a:t>
            </a:r>
            <a:r>
              <a:rPr lang="fr-FR" sz="1000" kern="1200" dirty="0" smtClean="0">
                <a:solidFill>
                  <a:schemeClr val="tx1"/>
                </a:solidFill>
                <a:effectLst/>
                <a:latin typeface="+mn-lt"/>
                <a:ea typeface="+mn-ea"/>
                <a:cs typeface="+mn-cs"/>
              </a:rPr>
              <a:t>longitudinal qui change de signe sur l’axe du GTR et qui provoque une contrainte de cisaillement ;</a:t>
            </a:r>
          </a:p>
          <a:p>
            <a:pPr marL="0"/>
            <a:r>
              <a:rPr lang="fr-FR" sz="1000" b="1" kern="1200" dirty="0" smtClean="0">
                <a:solidFill>
                  <a:schemeClr val="tx1"/>
                </a:solidFill>
                <a:effectLst/>
                <a:latin typeface="+mn-lt"/>
                <a:ea typeface="+mn-ea"/>
                <a:cs typeface="+mn-cs"/>
              </a:rPr>
              <a:t>Un moment de flexion Mz </a:t>
            </a:r>
            <a:r>
              <a:rPr lang="fr-FR" sz="1000" kern="1200" dirty="0" smtClean="0">
                <a:solidFill>
                  <a:schemeClr val="tx1"/>
                </a:solidFill>
                <a:effectLst/>
                <a:latin typeface="+mn-lt"/>
                <a:ea typeface="+mn-ea"/>
                <a:cs typeface="+mn-cs"/>
              </a:rPr>
              <a:t>vers l’arrière qui change de signe entre le  moteur et l’emplanture (pt O) et qui provoque :</a:t>
            </a:r>
          </a:p>
          <a:p>
            <a:pPr marL="0"/>
            <a:r>
              <a:rPr lang="fr-FR" sz="1000" kern="1200" dirty="0" smtClean="0">
                <a:solidFill>
                  <a:schemeClr val="tx1"/>
                </a:solidFill>
                <a:effectLst/>
                <a:latin typeface="+mn-lt"/>
                <a:ea typeface="+mn-ea"/>
                <a:cs typeface="+mn-cs"/>
              </a:rPr>
              <a:t>Traction du bord d’attaque depuis le saumon jusqu'au point O ;</a:t>
            </a:r>
          </a:p>
          <a:p>
            <a:pPr marL="0"/>
            <a:r>
              <a:rPr lang="fr-FR" sz="1000" kern="1200" dirty="0" smtClean="0">
                <a:solidFill>
                  <a:schemeClr val="tx1"/>
                </a:solidFill>
                <a:effectLst/>
                <a:latin typeface="+mn-lt"/>
                <a:ea typeface="+mn-ea"/>
                <a:cs typeface="+mn-cs"/>
              </a:rPr>
              <a:t>Compression du bord d’attaque du point O à  l’emplanture ;</a:t>
            </a:r>
          </a:p>
          <a:p>
            <a:pPr marL="0"/>
            <a:r>
              <a:rPr lang="fr-FR" sz="1000" b="1" kern="1200" dirty="0" smtClean="0">
                <a:solidFill>
                  <a:schemeClr val="tx1"/>
                </a:solidFill>
                <a:effectLst/>
                <a:latin typeface="+mn-lt"/>
                <a:ea typeface="+mn-ea"/>
                <a:cs typeface="+mn-cs"/>
              </a:rPr>
              <a:t>Un moment de torsion </a:t>
            </a:r>
            <a:r>
              <a:rPr lang="fr-FR" sz="1000" b="0" kern="1200" dirty="0" smtClean="0">
                <a:solidFill>
                  <a:schemeClr val="tx1"/>
                </a:solidFill>
                <a:effectLst/>
                <a:latin typeface="+mn-lt"/>
                <a:ea typeface="+mn-ea"/>
                <a:cs typeface="+mn-cs"/>
              </a:rPr>
              <a:t>par</a:t>
            </a:r>
            <a:r>
              <a:rPr lang="fr-FR" sz="1000" b="0" kern="1200" baseline="0" dirty="0" smtClean="0">
                <a:solidFill>
                  <a:schemeClr val="tx1"/>
                </a:solidFill>
                <a:effectLst/>
                <a:latin typeface="+mn-lt"/>
                <a:ea typeface="+mn-ea"/>
                <a:cs typeface="+mn-cs"/>
              </a:rPr>
              <a:t> rapport </a:t>
            </a:r>
            <a:r>
              <a:rPr lang="fr-FR" sz="1000" kern="1200" dirty="0" smtClean="0">
                <a:solidFill>
                  <a:schemeClr val="tx1"/>
                </a:solidFill>
                <a:effectLst/>
                <a:latin typeface="+mn-lt"/>
                <a:ea typeface="+mn-ea"/>
                <a:cs typeface="+mn-cs"/>
              </a:rPr>
              <a:t>à l’axe élastique(E) dû  aux moments de :</a:t>
            </a:r>
          </a:p>
          <a:p>
            <a:pPr marL="0"/>
            <a:r>
              <a:rPr lang="fr-FR" sz="1000" kern="1200" dirty="0" smtClean="0">
                <a:solidFill>
                  <a:schemeClr val="tx1"/>
                </a:solidFill>
                <a:effectLst/>
                <a:latin typeface="+mn-lt"/>
                <a:ea typeface="+mn-ea"/>
                <a:cs typeface="+mn-cs"/>
              </a:rPr>
              <a:t> la poussée :  Tu * L </a:t>
            </a:r>
          </a:p>
          <a:p>
            <a:pPr marL="0"/>
            <a:r>
              <a:rPr lang="fr-FR" sz="1000" kern="1200" dirty="0" smtClean="0">
                <a:solidFill>
                  <a:schemeClr val="tx1"/>
                </a:solidFill>
                <a:effectLst/>
                <a:latin typeface="+mn-lt"/>
                <a:ea typeface="+mn-ea"/>
                <a:cs typeface="+mn-cs"/>
              </a:rPr>
              <a:t>Le poids du GTR: P * l </a:t>
            </a:r>
          </a:p>
          <a:p>
            <a:endParaRPr lang="fr-FR" dirty="0"/>
          </a:p>
        </p:txBody>
      </p:sp>
    </p:spTree>
    <p:extLst>
      <p:ext uri="{BB962C8B-B14F-4D97-AF65-F5344CB8AC3E}">
        <p14:creationId xmlns:p14="http://schemas.microsoft.com/office/powerpoint/2010/main" val="1862594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Les charges des moteurs étant supportées parle fuselage n’apparaissent plus sur les courbes de l’aile. Les efforts ainsi que les contraintes sont similaires à l’aile tirée Tz, Mx,My</a:t>
            </a:r>
          </a:p>
          <a:p>
            <a:r>
              <a:rPr lang="fr-FR" sz="936" kern="1200" dirty="0" smtClean="0">
                <a:solidFill>
                  <a:schemeClr val="tx1"/>
                </a:solidFill>
                <a:effectLst/>
                <a:latin typeface="+mn-lt"/>
                <a:ea typeface="+mn-ea"/>
                <a:cs typeface="+mn-cs"/>
              </a:rPr>
              <a:t>Les efforts tranchants et les moment de flexion étant maximum à l’emplanture, le renforcement s’effectue par une grande épaisseur de l’aile à ce niveau là.</a:t>
            </a:r>
          </a:p>
          <a:p>
            <a:endParaRPr lang="fr-FR" dirty="0"/>
          </a:p>
        </p:txBody>
      </p:sp>
    </p:spTree>
    <p:extLst>
      <p:ext uri="{BB962C8B-B14F-4D97-AF65-F5344CB8AC3E}">
        <p14:creationId xmlns:p14="http://schemas.microsoft.com/office/powerpoint/2010/main" val="1894583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Est une limitation règlementaire directement issue de la contrainte maximale qu’un avion est susceptible de supporter. Cette contrainte est maximale lorsqu’il n’y a plus de carburant dans les ailes</a:t>
                </a:r>
              </a:p>
              <a:p>
                <a:r>
                  <a:rPr lang="fr-FR" sz="936" kern="1200" dirty="0" smtClean="0">
                    <a:solidFill>
                      <a:schemeClr val="tx1"/>
                    </a:solidFill>
                    <a:effectLst/>
                    <a:latin typeface="+mn-lt"/>
                    <a:ea typeface="+mn-ea"/>
                    <a:cs typeface="+mn-cs"/>
                  </a:rPr>
                  <a:t>P</a:t>
                </a:r>
                <a:r>
                  <a:rPr lang="fr-FR" sz="936" kern="1200" baseline="-25000" dirty="0" smtClean="0">
                    <a:solidFill>
                      <a:schemeClr val="tx1"/>
                    </a:solidFill>
                    <a:effectLst/>
                    <a:latin typeface="+mn-lt"/>
                    <a:ea typeface="+mn-ea"/>
                    <a:cs typeface="+mn-cs"/>
                  </a:rPr>
                  <a:t>t</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 le poids </a:t>
                </a:r>
                <a:r>
                  <a:rPr lang="fr-FR" sz="936" kern="1200" dirty="0" smtClean="0">
                    <a:solidFill>
                      <a:schemeClr val="tx1"/>
                    </a:solidFill>
                    <a:effectLst/>
                    <a:latin typeface="+mn-lt"/>
                    <a:ea typeface="+mn-ea"/>
                    <a:cs typeface="+mn-cs"/>
                  </a:rPr>
                  <a:t>total de l’avion</a:t>
                </a:r>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s </a:t>
                </a:r>
                <a:r>
                  <a:rPr lang="fr-FR" sz="936" kern="1200" dirty="0">
                    <a:solidFill>
                      <a:schemeClr val="tx1"/>
                    </a:solidFill>
                    <a:effectLst/>
                    <a:latin typeface="+mn-lt"/>
                    <a:ea typeface="+mn-ea"/>
                    <a:cs typeface="+mn-cs"/>
                  </a:rPr>
                  <a:t>: le poids de la structure de l’aile</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c </a:t>
                </a:r>
                <a:r>
                  <a:rPr lang="fr-FR" sz="936" kern="1200" dirty="0">
                    <a:solidFill>
                      <a:schemeClr val="tx1"/>
                    </a:solidFill>
                    <a:effectLst/>
                    <a:latin typeface="+mn-lt"/>
                    <a:ea typeface="+mn-ea"/>
                    <a:cs typeface="+mn-cs"/>
                  </a:rPr>
                  <a:t>: le poids de carburant contenu dans l’aile</a:t>
                </a:r>
              </a:p>
              <a:p>
                <a:r>
                  <a:rPr lang="fr-FR" sz="936" kern="1200" dirty="0">
                    <a:solidFill>
                      <a:schemeClr val="tx1"/>
                    </a:solidFill>
                    <a:effectLst/>
                    <a:latin typeface="+mn-lt"/>
                    <a:ea typeface="+mn-ea"/>
                    <a:cs typeface="+mn-cs"/>
                  </a:rPr>
                  <a:t>n: le facteur de charge</a:t>
                </a:r>
              </a:p>
              <a:p>
                <a:r>
                  <a:rPr lang="fr-FR" sz="936" kern="1200" dirty="0">
                    <a:solidFill>
                      <a:schemeClr val="tx1"/>
                    </a:solidFill>
                    <a:effectLst/>
                    <a:latin typeface="+mn-lt"/>
                    <a:ea typeface="+mn-ea"/>
                    <a:cs typeface="+mn-cs"/>
                  </a:rPr>
                  <a:t>le moment de flexion </a:t>
                </a:r>
                <a:r>
                  <a:rPr lang="fr-FR" sz="936" kern="1200" dirty="0" smtClean="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L1</a:t>
                </a:r>
                <a:r>
                  <a:rPr lang="fr-FR" sz="936" kern="1200" baseline="0" dirty="0" smtClean="0">
                    <a:solidFill>
                      <a:schemeClr val="tx1"/>
                    </a:solidFill>
                    <a:effectLst/>
                    <a:latin typeface="+mn-lt"/>
                    <a:ea typeface="+mn-ea"/>
                    <a:cs typeface="+mn-cs"/>
                  </a:rPr>
                  <a:t> </a:t>
                </a:r>
                <a:r>
                  <a:rPr lang="fr-FR" sz="936" kern="1200" dirty="0" smtClean="0">
                    <a:solidFill>
                      <a:schemeClr val="tx1"/>
                    </a:solidFill>
                    <a:effectLst/>
                    <a:latin typeface="+mn-lt"/>
                    <a:ea typeface="+mn-ea"/>
                    <a:cs typeface="+mn-cs"/>
                  </a:rPr>
                  <a:t>est </a:t>
                </a:r>
                <a:r>
                  <a:rPr lang="fr-FR" sz="936" kern="1200" dirty="0">
                    <a:solidFill>
                      <a:schemeClr val="tx1"/>
                    </a:solidFill>
                    <a:effectLst/>
                    <a:latin typeface="+mn-lt"/>
                    <a:ea typeface="+mn-ea"/>
                    <a:cs typeface="+mn-cs"/>
                  </a:rPr>
                  <a:t>une constante pour un avion donne en </a:t>
                </a:r>
                <a:r>
                  <a:rPr lang="fr-FR" sz="936" kern="1200" dirty="0" smtClean="0">
                    <a:solidFill>
                      <a:schemeClr val="tx1"/>
                    </a:solidFill>
                    <a:effectLst/>
                    <a:latin typeface="+mn-lt"/>
                    <a:ea typeface="+mn-ea"/>
                    <a:cs typeface="+mn-cs"/>
                  </a:rPr>
                  <a:t>général</a:t>
                </a: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l</a:t>
                </a:r>
                <a:r>
                  <a:rPr lang="fr-FR" sz="936" kern="1200" baseline="-25000" dirty="0" smtClean="0">
                    <a:solidFill>
                      <a:schemeClr val="tx1"/>
                    </a:solidFill>
                    <a:effectLst/>
                    <a:latin typeface="+mn-lt"/>
                    <a:ea typeface="+mn-ea"/>
                    <a:cs typeface="+mn-cs"/>
                  </a:rPr>
                  <a:t>1 </a:t>
                </a:r>
                <a:r>
                  <a:rPr lang="fr-FR" sz="936" kern="1200" dirty="0">
                    <a:solidFill>
                      <a:schemeClr val="tx1"/>
                    </a:solidFill>
                    <a:effectLst/>
                    <a:latin typeface="+mn-lt"/>
                    <a:ea typeface="+mn-ea"/>
                    <a:cs typeface="+mn-cs"/>
                  </a:rPr>
                  <a:t>est </a:t>
                </a:r>
                <a:r>
                  <a:rPr lang="fr-FR" sz="936" kern="1200" dirty="0" smtClean="0">
                    <a:solidFill>
                      <a:schemeClr val="tx1"/>
                    </a:solidFill>
                    <a:effectLst/>
                    <a:latin typeface="+mn-lt"/>
                    <a:ea typeface="+mn-ea"/>
                    <a:cs typeface="+mn-cs"/>
                  </a:rPr>
                  <a:t>très </a:t>
                </a:r>
                <a:r>
                  <a:rPr lang="fr-FR" sz="936" kern="1200" dirty="0">
                    <a:solidFill>
                      <a:schemeClr val="tx1"/>
                    </a:solidFill>
                    <a:effectLst/>
                    <a:latin typeface="+mn-lt"/>
                    <a:ea typeface="+mn-ea"/>
                    <a:cs typeface="+mn-cs"/>
                  </a:rPr>
                  <a:t>voisin de l</a:t>
                </a:r>
                <a:r>
                  <a:rPr lang="fr-FR" sz="936" kern="1200" baseline="-25000" dirty="0">
                    <a:solidFill>
                      <a:schemeClr val="tx1"/>
                    </a:solidFill>
                    <a:effectLst/>
                    <a:latin typeface="+mn-lt"/>
                    <a:ea typeface="+mn-ea"/>
                    <a:cs typeface="+mn-cs"/>
                  </a:rPr>
                  <a:t>3</a:t>
                </a:r>
                <a:r>
                  <a:rPr lang="fr-FR" sz="936" kern="1200" dirty="0">
                    <a:solidFill>
                      <a:schemeClr val="tx1"/>
                    </a:solidFill>
                    <a:effectLst/>
                    <a:latin typeface="+mn-lt"/>
                    <a:ea typeface="+mn-ea"/>
                    <a:cs typeface="+mn-cs"/>
                  </a:rPr>
                  <a:t>, le moment est donc sensiblement proportionnel </a:t>
                </a:r>
                <a:r>
                  <a:rPr lang="fr-FR" sz="936" kern="1200" dirty="0" smtClean="0">
                    <a:solidFill>
                      <a:schemeClr val="tx1"/>
                    </a:solidFill>
                    <a:effectLst/>
                    <a:latin typeface="+mn-lt"/>
                    <a:ea typeface="+mn-ea"/>
                    <a:cs typeface="+mn-cs"/>
                  </a:rPr>
                  <a:t>a </a:t>
                </a:r>
                <a14:m>
                  <m:oMath xmlns:m="http://schemas.openxmlformats.org/officeDocument/2006/math">
                    <m:d>
                      <m:dPr>
                        <m:ctrlPr>
                          <a:rPr lang="fr-FR"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𝑡</m:t>
                                </m:r>
                              </m:sub>
                            </m:sSub>
                          </m:num>
                          <m:den>
                            <m:r>
                              <a:rPr lang="fr-FR" i="0">
                                <a:latin typeface="Cambria Math" panose="02040503050406030204" pitchFamily="18" charset="0"/>
                              </a:rPr>
                              <m:t>2</m:t>
                            </m:r>
                          </m:den>
                        </m:f>
                        <m:r>
                          <a:rPr lang="fr-FR" i="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𝑐</m:t>
                                </m:r>
                              </m:sub>
                            </m:sSub>
                          </m:num>
                          <m:den>
                            <m:r>
                              <a:rPr lang="fr-FR" i="0">
                                <a:latin typeface="Cambria Math" panose="02040503050406030204" pitchFamily="18" charset="0"/>
                              </a:rPr>
                              <m:t>2</m:t>
                            </m:r>
                          </m:den>
                        </m:f>
                      </m:e>
                    </m:d>
                    <m:sSub>
                      <m:sSubPr>
                        <m:ctrlPr>
                          <a:rPr lang="fr-FR" i="1">
                            <a:latin typeface="Cambria Math" panose="02040503050406030204" pitchFamily="18" charset="0"/>
                          </a:rPr>
                        </m:ctrlPr>
                      </m:sSubPr>
                      <m:e>
                        <m:r>
                          <a:rPr lang="fr-FR" i="1">
                            <a:latin typeface="Cambria Math" panose="02040503050406030204" pitchFamily="18" charset="0"/>
                          </a:rPr>
                          <m:t>𝑙</m:t>
                        </m:r>
                      </m:e>
                      <m:sub>
                        <m:r>
                          <a:rPr lang="fr-FR" i="0">
                            <a:latin typeface="Cambria Math" panose="02040503050406030204" pitchFamily="18" charset="0"/>
                          </a:rPr>
                          <m:t>1</m:t>
                        </m:r>
                      </m:sub>
                    </m:sSub>
                  </m:oMath>
                </a14:m>
                <a:r>
                  <a:rPr lang="fr-FR" dirty="0" smtClean="0"/>
                  <a:t> </a:t>
                </a:r>
                <a:r>
                  <a:rPr lang="fr-FR" sz="936" kern="1200" baseline="-25000" dirty="0" smtClean="0">
                    <a:solidFill>
                      <a:schemeClr val="tx1"/>
                    </a:solidFill>
                    <a:effectLst/>
                    <a:latin typeface="+mn-lt"/>
                    <a:ea typeface="+mn-ea"/>
                    <a:cs typeface="+mn-cs"/>
                  </a:rPr>
                  <a:t>, </a:t>
                </a:r>
                <a:r>
                  <a:rPr lang="fr-FR" sz="936" kern="1200" dirty="0">
                    <a:solidFill>
                      <a:schemeClr val="tx1"/>
                    </a:solidFill>
                    <a:effectLst/>
                    <a:latin typeface="+mn-lt"/>
                    <a:ea typeface="+mn-ea"/>
                    <a:cs typeface="+mn-cs"/>
                  </a:rPr>
                  <a:t>c’est-à-dire pour un avion donne a</a:t>
                </a:r>
                <a14:m>
                  <m:oMath xmlns:m="http://schemas.openxmlformats.org/officeDocument/2006/math">
                    <m:d>
                      <m:dPr>
                        <m:ctrlPr>
                          <a:rPr lang="fr-FR"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𝑡</m:t>
                                </m:r>
                              </m:sub>
                            </m:sSub>
                          </m:num>
                          <m:den>
                            <m:r>
                              <a:rPr lang="fr-FR" i="0">
                                <a:latin typeface="Cambria Math" panose="02040503050406030204" pitchFamily="18" charset="0"/>
                              </a:rPr>
                              <m:t>2</m:t>
                            </m:r>
                          </m:den>
                        </m:f>
                        <m:r>
                          <a:rPr lang="fr-FR" i="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𝑐</m:t>
                                </m:r>
                              </m:sub>
                            </m:sSub>
                          </m:num>
                          <m:den>
                            <m:r>
                              <a:rPr lang="fr-FR" i="0">
                                <a:latin typeface="Cambria Math" panose="02040503050406030204" pitchFamily="18" charset="0"/>
                              </a:rPr>
                              <m:t>2</m:t>
                            </m:r>
                          </m:den>
                        </m:f>
                      </m:e>
                    </m:d>
                  </m:oMath>
                </a14:m>
                <a:r>
                  <a:rPr lang="fr-FR" sz="936" kern="1200" dirty="0">
                    <a:solidFill>
                      <a:schemeClr val="tx1"/>
                    </a:solidFill>
                    <a:effectLst/>
                    <a:latin typeface="+mn-lt"/>
                    <a:ea typeface="+mn-ea"/>
                    <a:cs typeface="+mn-cs"/>
                  </a:rPr>
                  <a:t>qui est le poids sans </a:t>
                </a:r>
                <a:r>
                  <a:rPr lang="fr-FR" sz="936" kern="1200" dirty="0" smtClean="0">
                    <a:solidFill>
                      <a:schemeClr val="tx1"/>
                    </a:solidFill>
                    <a:effectLst/>
                    <a:latin typeface="+mn-lt"/>
                    <a:ea typeface="+mn-ea"/>
                    <a:cs typeface="+mn-cs"/>
                  </a:rPr>
                  <a:t>carburant</a:t>
                </a:r>
              </a:p>
              <a:p>
                <a:r>
                  <a:rPr lang="fr-FR" sz="936" kern="1200" dirty="0" smtClean="0">
                    <a:solidFill>
                      <a:schemeClr val="tx1"/>
                    </a:solidFill>
                    <a:effectLst/>
                    <a:latin typeface="+mn-lt"/>
                    <a:ea typeface="+mn-ea"/>
                    <a:cs typeface="+mn-cs"/>
                  </a:rPr>
                  <a:t>Si n=n</a:t>
                </a:r>
                <a:r>
                  <a:rPr lang="fr-FR" sz="936" kern="1200" baseline="-25000" dirty="0" smtClean="0">
                    <a:solidFill>
                      <a:schemeClr val="tx1"/>
                    </a:solidFill>
                    <a:effectLst/>
                    <a:latin typeface="+mn-lt"/>
                    <a:ea typeface="+mn-ea"/>
                    <a:cs typeface="+mn-cs"/>
                  </a:rPr>
                  <a:t>max</a:t>
                </a:r>
                <a:r>
                  <a:rPr lang="fr-FR" sz="936" kern="1200" dirty="0" smtClean="0">
                    <a:solidFill>
                      <a:schemeClr val="tx1"/>
                    </a:solidFill>
                    <a:effectLst/>
                    <a:latin typeface="+mn-lt"/>
                    <a:ea typeface="+mn-ea"/>
                    <a:cs typeface="+mn-cs"/>
                  </a:rPr>
                  <a:t> (2,5 en manœuvre) le moment qui en résulte doit être inferieur au moment de flexion calculé par le constructeur, ce dernier tenant compte de la limite élastique de l’aile.</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Exemple :</a:t>
                </a:r>
              </a:p>
              <a:p>
                <a:r>
                  <a:rPr lang="fr-FR" sz="936" kern="1200" dirty="0" smtClean="0">
                    <a:solidFill>
                      <a:schemeClr val="tx1"/>
                    </a:solidFill>
                    <a:effectLst/>
                    <a:latin typeface="+mn-lt"/>
                    <a:ea typeface="+mn-ea"/>
                    <a:cs typeface="+mn-cs"/>
                  </a:rPr>
                  <a:t>B747=267.6 tonnes</a:t>
                </a:r>
              </a:p>
              <a:p>
                <a:r>
                  <a:rPr lang="fr-FR" sz="936" kern="1200" dirty="0" smtClean="0">
                    <a:solidFill>
                      <a:schemeClr val="tx1"/>
                    </a:solidFill>
                    <a:effectLst/>
                    <a:latin typeface="+mn-lt"/>
                    <a:ea typeface="+mn-ea"/>
                    <a:cs typeface="+mn-cs"/>
                  </a:rPr>
                  <a:t>A300B4=124 tonnes</a:t>
                </a:r>
              </a:p>
              <a:p>
                <a:endParaRPr lang="fr-FR" sz="936"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Limitation di poids sana carburant (</a:t>
                </a:r>
                <a:r>
                  <a:rPr lang="fr-FR" sz="936" kern="1200" dirty="0" err="1" smtClean="0">
                    <a:solidFill>
                      <a:schemeClr val="tx1"/>
                    </a:solidFill>
                    <a:effectLst/>
                    <a:latin typeface="+mn-lt"/>
                    <a:ea typeface="+mn-ea"/>
                    <a:cs typeface="+mn-cs"/>
                  </a:rPr>
                  <a:t>Zero</a:t>
                </a:r>
                <a:r>
                  <a:rPr lang="fr-FR" sz="936" kern="1200" dirty="0" smtClean="0">
                    <a:solidFill>
                      <a:schemeClr val="tx1"/>
                    </a:solidFill>
                    <a:effectLst/>
                    <a:latin typeface="+mn-lt"/>
                    <a:ea typeface="+mn-ea"/>
                    <a:cs typeface="+mn-cs"/>
                  </a:rPr>
                  <a:t> Fuel </a:t>
                </a:r>
                <a:r>
                  <a:rPr lang="fr-FR" sz="936" kern="1200" dirty="0" err="1" smtClean="0">
                    <a:solidFill>
                      <a:schemeClr val="tx1"/>
                    </a:solidFill>
                    <a:effectLst/>
                    <a:latin typeface="+mn-lt"/>
                    <a:ea typeface="+mn-ea"/>
                    <a:cs typeface="+mn-cs"/>
                  </a:rPr>
                  <a:t>Weught</a:t>
                </a:r>
                <a:r>
                  <a:rPr lang="fr-FR" sz="936" kern="1200" dirty="0" smtClean="0">
                    <a:solidFill>
                      <a:schemeClr val="tx1"/>
                    </a:solidFill>
                    <a:effectLst/>
                    <a:latin typeface="+mn-lt"/>
                    <a:ea typeface="+mn-ea"/>
                    <a:cs typeface="+mn-cs"/>
                  </a:rPr>
                  <a:t>)</a:t>
                </a:r>
              </a:p>
              <a:p>
                <a:r>
                  <a:rPr lang="fr-FR" sz="936" kern="1200" dirty="0">
                    <a:solidFill>
                      <a:schemeClr val="tx1"/>
                    </a:solidFill>
                    <a:effectLst/>
                    <a:latin typeface="+mn-lt"/>
                    <a:ea typeface="+mn-ea"/>
                    <a:cs typeface="+mn-cs"/>
                  </a:rPr>
                  <a:t>Soient :</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t </a:t>
                </a:r>
                <a:r>
                  <a:rPr lang="fr-FR" sz="936" kern="1200" dirty="0">
                    <a:solidFill>
                      <a:schemeClr val="tx1"/>
                    </a:solidFill>
                    <a:effectLst/>
                    <a:latin typeface="+mn-lt"/>
                    <a:ea typeface="+mn-ea"/>
                    <a:cs typeface="+mn-cs"/>
                  </a:rPr>
                  <a:t>: le poids sans de l’avion</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s </a:t>
                </a:r>
                <a:r>
                  <a:rPr lang="fr-FR" sz="936" kern="1200" dirty="0">
                    <a:solidFill>
                      <a:schemeClr val="tx1"/>
                    </a:solidFill>
                    <a:effectLst/>
                    <a:latin typeface="+mn-lt"/>
                    <a:ea typeface="+mn-ea"/>
                    <a:cs typeface="+mn-cs"/>
                  </a:rPr>
                  <a:t>: le poids de la structure de l’aile</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c </a:t>
                </a:r>
                <a:r>
                  <a:rPr lang="fr-FR" sz="936" kern="1200" dirty="0">
                    <a:solidFill>
                      <a:schemeClr val="tx1"/>
                    </a:solidFill>
                    <a:effectLst/>
                    <a:latin typeface="+mn-lt"/>
                    <a:ea typeface="+mn-ea"/>
                    <a:cs typeface="+mn-cs"/>
                  </a:rPr>
                  <a:t>: le poids de carburant contenu dans l’aile</a:t>
                </a:r>
              </a:p>
              <a:p>
                <a:r>
                  <a:rPr lang="fr-FR" sz="936" kern="1200" dirty="0">
                    <a:solidFill>
                      <a:schemeClr val="tx1"/>
                    </a:solidFill>
                    <a:effectLst/>
                    <a:latin typeface="+mn-lt"/>
                    <a:ea typeface="+mn-ea"/>
                    <a:cs typeface="+mn-cs"/>
                  </a:rPr>
                  <a:t>n: le facteur de charge</a:t>
                </a:r>
              </a:p>
              <a:p>
                <a:r>
                  <a:rPr lang="fr-FR" sz="936" kern="1200" dirty="0">
                    <a:solidFill>
                      <a:schemeClr val="tx1"/>
                    </a:solidFill>
                    <a:effectLst/>
                    <a:latin typeface="+mn-lt"/>
                    <a:ea typeface="+mn-ea"/>
                    <a:cs typeface="+mn-cs"/>
                  </a:rPr>
                  <a:t>le moment de flexion :</a:t>
                </a:r>
              </a:p>
              <a:p>
                <a:endParaRPr lang="fr-FR" sz="936" kern="1200" dirty="0">
                  <a:solidFill>
                    <a:schemeClr val="tx1"/>
                  </a:solidFill>
                  <a:effectLst/>
                  <a:latin typeface="+mn-lt"/>
                  <a:ea typeface="+mn-ea"/>
                  <a:cs typeface="+mn-cs"/>
                </a:endParaRPr>
              </a:p>
              <a:p>
                <a:r>
                  <a:rPr lang="fr-FR" sz="936" i="0" kern="1200" baseline="-25000">
                    <a:solidFill>
                      <a:schemeClr val="tx1"/>
                    </a:solidFill>
                    <a:effectLst/>
                    <a:latin typeface="+mn-lt"/>
                    <a:ea typeface="+mn-ea"/>
                    <a:cs typeface="+mn-cs"/>
                  </a:rPr>
                  <a:t>𝑃_𝑠/2 𝑙_2</a:t>
                </a:r>
                <a:r>
                  <a:rPr lang="fr-FR" sz="936" kern="1200" dirty="0">
                    <a:solidFill>
                      <a:schemeClr val="tx1"/>
                    </a:solidFill>
                    <a:effectLst/>
                    <a:latin typeface="+mn-lt"/>
                    <a:ea typeface="+mn-ea"/>
                    <a:cs typeface="+mn-cs"/>
                  </a:rPr>
                  <a:t>est une constante pour un avion donne en </a:t>
                </a:r>
                <a:r>
                  <a:rPr lang="fr-FR" sz="936" kern="1200" dirty="0" err="1">
                    <a:solidFill>
                      <a:schemeClr val="tx1"/>
                    </a:solidFill>
                    <a:effectLst/>
                    <a:latin typeface="+mn-lt"/>
                    <a:ea typeface="+mn-ea"/>
                    <a:cs typeface="+mn-cs"/>
                  </a:rPr>
                  <a:t>general</a:t>
                </a:r>
                <a:r>
                  <a:rPr lang="fr-FR" sz="936" kern="1200" dirty="0">
                    <a:solidFill>
                      <a:schemeClr val="tx1"/>
                    </a:solidFill>
                    <a:effectLst/>
                    <a:latin typeface="+mn-lt"/>
                    <a:ea typeface="+mn-ea"/>
                    <a:cs typeface="+mn-cs"/>
                  </a:rPr>
                  <a:t> l</a:t>
                </a:r>
                <a:r>
                  <a:rPr lang="fr-FR" sz="936" kern="1200" baseline="-25000" dirty="0">
                    <a:solidFill>
                      <a:schemeClr val="tx1"/>
                    </a:solidFill>
                    <a:effectLst/>
                    <a:latin typeface="+mn-lt"/>
                    <a:ea typeface="+mn-ea"/>
                    <a:cs typeface="+mn-cs"/>
                  </a:rPr>
                  <a:t>3 </a:t>
                </a:r>
                <a:r>
                  <a:rPr lang="fr-FR" sz="936" kern="1200" dirty="0">
                    <a:solidFill>
                      <a:schemeClr val="tx1"/>
                    </a:solidFill>
                    <a:effectLst/>
                    <a:latin typeface="+mn-lt"/>
                    <a:ea typeface="+mn-ea"/>
                    <a:cs typeface="+mn-cs"/>
                  </a:rPr>
                  <a:t>est </a:t>
                </a:r>
                <a:r>
                  <a:rPr lang="fr-FR" sz="936" kern="1200" dirty="0" err="1">
                    <a:solidFill>
                      <a:schemeClr val="tx1"/>
                    </a:solidFill>
                    <a:effectLst/>
                    <a:latin typeface="+mn-lt"/>
                    <a:ea typeface="+mn-ea"/>
                    <a:cs typeface="+mn-cs"/>
                  </a:rPr>
                  <a:t>tres</a:t>
                </a:r>
                <a:r>
                  <a:rPr lang="fr-FR" sz="936" kern="1200" dirty="0">
                    <a:solidFill>
                      <a:schemeClr val="tx1"/>
                    </a:solidFill>
                    <a:effectLst/>
                    <a:latin typeface="+mn-lt"/>
                    <a:ea typeface="+mn-ea"/>
                    <a:cs typeface="+mn-cs"/>
                  </a:rPr>
                  <a:t> voisin de l</a:t>
                </a:r>
                <a:r>
                  <a:rPr lang="fr-FR" sz="936" kern="1200" baseline="-25000" dirty="0">
                    <a:solidFill>
                      <a:schemeClr val="tx1"/>
                    </a:solidFill>
                    <a:effectLst/>
                    <a:latin typeface="+mn-lt"/>
                    <a:ea typeface="+mn-ea"/>
                    <a:cs typeface="+mn-cs"/>
                  </a:rPr>
                  <a:t>3</a:t>
                </a:r>
                <a:r>
                  <a:rPr lang="fr-FR" sz="936" kern="1200" dirty="0">
                    <a:solidFill>
                      <a:schemeClr val="tx1"/>
                    </a:solidFill>
                    <a:effectLst/>
                    <a:latin typeface="+mn-lt"/>
                    <a:ea typeface="+mn-ea"/>
                    <a:cs typeface="+mn-cs"/>
                  </a:rPr>
                  <a:t>, le moment est donc sensiblement proportionnel a </a:t>
                </a:r>
                <a:r>
                  <a:rPr lang="fr-FR" sz="936" i="0" kern="1200" baseline="-25000">
                    <a:solidFill>
                      <a:schemeClr val="tx1"/>
                    </a:solidFill>
                    <a:effectLst/>
                    <a:latin typeface="+mn-lt"/>
                    <a:ea typeface="+mn-ea"/>
                    <a:cs typeface="+mn-cs"/>
                  </a:rPr>
                  <a:t>(𝑃_𝑡/2−𝑃_𝑐/2) 𝑙_1</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c’est-à-dire pour un avion donne a</a:t>
                </a:r>
                <a:r>
                  <a:rPr lang="fr-FR" sz="936" kern="1200" baseline="-25000" dirty="0">
                    <a:solidFill>
                      <a:schemeClr val="tx1"/>
                    </a:solidFill>
                    <a:effectLst/>
                    <a:latin typeface="+mn-lt"/>
                    <a:ea typeface="+mn-ea"/>
                    <a:cs typeface="+mn-cs"/>
                  </a:rPr>
                  <a:t>  </a:t>
                </a:r>
                <a:r>
                  <a:rPr lang="fr-FR" sz="936" i="0" kern="1200" baseline="-25000">
                    <a:solidFill>
                      <a:schemeClr val="tx1"/>
                    </a:solidFill>
                    <a:effectLst/>
                    <a:latin typeface="+mn-lt"/>
                    <a:ea typeface="+mn-ea"/>
                    <a:cs typeface="+mn-cs"/>
                  </a:rPr>
                  <a:t>𝑃_𝑡−𝑃_𝑐</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qui est le poids sans </a:t>
                </a:r>
                <a:r>
                  <a:rPr lang="fr-FR" sz="936" kern="1200" dirty="0" smtClean="0">
                    <a:solidFill>
                      <a:schemeClr val="tx1"/>
                    </a:solidFill>
                    <a:effectLst/>
                    <a:latin typeface="+mn-lt"/>
                    <a:ea typeface="+mn-ea"/>
                    <a:cs typeface="+mn-cs"/>
                  </a:rPr>
                  <a:t>carburant</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Si n=</a:t>
                </a:r>
                <a:r>
                  <a:rPr lang="fr-FR" sz="936" kern="1200" dirty="0" err="1" smtClean="0">
                    <a:solidFill>
                      <a:schemeClr val="tx1"/>
                    </a:solidFill>
                    <a:effectLst/>
                    <a:latin typeface="+mn-lt"/>
                    <a:ea typeface="+mn-ea"/>
                    <a:cs typeface="+mn-cs"/>
                  </a:rPr>
                  <a:t>n</a:t>
                </a:r>
                <a:r>
                  <a:rPr lang="fr-FR" sz="936" kern="1200" baseline="-25000" dirty="0" err="1" smtClean="0">
                    <a:solidFill>
                      <a:schemeClr val="tx1"/>
                    </a:solidFill>
                    <a:effectLst/>
                    <a:latin typeface="+mn-lt"/>
                    <a:ea typeface="+mn-ea"/>
                    <a:cs typeface="+mn-cs"/>
                  </a:rPr>
                  <a:t>max</a:t>
                </a:r>
                <a:r>
                  <a:rPr lang="fr-FR" sz="936" kern="1200" dirty="0" smtClean="0">
                    <a:solidFill>
                      <a:schemeClr val="tx1"/>
                    </a:solidFill>
                    <a:effectLst/>
                    <a:latin typeface="+mn-lt"/>
                    <a:ea typeface="+mn-ea"/>
                    <a:cs typeface="+mn-cs"/>
                  </a:rPr>
                  <a:t> (2,5 en manœuvre) le moment qui en résulte doit être inferieur au moment de flexion calculé par le constructeur, ce dernier tenant compte de la limite élastique de l’aile.</a:t>
                </a:r>
              </a:p>
              <a:p>
                <a:r>
                  <a:rPr lang="fr-FR" sz="936" kern="1200" dirty="0" smtClean="0">
                    <a:solidFill>
                      <a:schemeClr val="tx1"/>
                    </a:solidFill>
                    <a:effectLst/>
                    <a:latin typeface="+mn-lt"/>
                    <a:ea typeface="+mn-ea"/>
                    <a:cs typeface="+mn-cs"/>
                  </a:rPr>
                  <a:t>Si Pt-Pc est trop </a:t>
                </a:r>
                <a:r>
                  <a:rPr lang="fr-FR" sz="936" kern="1200" dirty="0" err="1" smtClean="0">
                    <a:solidFill>
                      <a:schemeClr val="tx1"/>
                    </a:solidFill>
                    <a:effectLst/>
                    <a:latin typeface="+mn-lt"/>
                    <a:ea typeface="+mn-ea"/>
                    <a:cs typeface="+mn-cs"/>
                  </a:rPr>
                  <a:t>elevee</a:t>
                </a:r>
                <a:r>
                  <a:rPr lang="fr-FR" sz="936" kern="1200" dirty="0" smtClean="0">
                    <a:solidFill>
                      <a:schemeClr val="tx1"/>
                    </a:solidFill>
                    <a:effectLst/>
                    <a:latin typeface="+mn-lt"/>
                    <a:ea typeface="+mn-ea"/>
                    <a:cs typeface="+mn-cs"/>
                  </a:rPr>
                  <a:t>, le moment de flexion a l’emplanture est </a:t>
                </a:r>
                <a:r>
                  <a:rPr lang="fr-FR" sz="936" kern="1200" dirty="0" err="1" smtClean="0">
                    <a:solidFill>
                      <a:schemeClr val="tx1"/>
                    </a:solidFill>
                    <a:effectLst/>
                    <a:latin typeface="+mn-lt"/>
                    <a:ea typeface="+mn-ea"/>
                    <a:cs typeface="+mn-cs"/>
                  </a:rPr>
                  <a:t>depasse</a:t>
                </a:r>
                <a:r>
                  <a:rPr lang="fr-FR" sz="936" kern="1200" dirty="0" smtClean="0">
                    <a:solidFill>
                      <a:schemeClr val="tx1"/>
                    </a:solidFill>
                    <a:effectLst/>
                    <a:latin typeface="+mn-lt"/>
                    <a:ea typeface="+mn-ea"/>
                    <a:cs typeface="+mn-cs"/>
                  </a:rPr>
                  <a:t> et l’aile peut subir des </a:t>
                </a:r>
                <a:r>
                  <a:rPr lang="fr-FR" sz="936" kern="1200" dirty="0" err="1" smtClean="0">
                    <a:solidFill>
                      <a:schemeClr val="tx1"/>
                    </a:solidFill>
                    <a:effectLst/>
                    <a:latin typeface="+mn-lt"/>
                    <a:ea typeface="+mn-ea"/>
                    <a:cs typeface="+mn-cs"/>
                  </a:rPr>
                  <a:t>deformations</a:t>
                </a:r>
                <a:r>
                  <a:rPr lang="fr-FR" sz="936" kern="1200" dirty="0" smtClean="0">
                    <a:solidFill>
                      <a:schemeClr val="tx1"/>
                    </a:solidFill>
                    <a:effectLst/>
                    <a:latin typeface="+mn-lt"/>
                    <a:ea typeface="+mn-ea"/>
                    <a:cs typeface="+mn-cs"/>
                  </a:rPr>
                  <a:t> </a:t>
                </a:r>
                <a:r>
                  <a:rPr lang="fr-FR" sz="936" kern="1200" dirty="0" err="1" smtClean="0">
                    <a:solidFill>
                      <a:schemeClr val="tx1"/>
                    </a:solidFill>
                    <a:effectLst/>
                    <a:latin typeface="+mn-lt"/>
                    <a:ea typeface="+mn-ea"/>
                    <a:cs typeface="+mn-cs"/>
                  </a:rPr>
                  <a:t>permanebtes</a:t>
                </a:r>
                <a:r>
                  <a:rPr lang="fr-FR" sz="936" kern="1200" dirty="0" smtClean="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Il </a:t>
                </a:r>
                <a:r>
                  <a:rPr lang="fr-FR" sz="936" kern="1200" dirty="0" err="1" smtClean="0">
                    <a:solidFill>
                      <a:schemeClr val="tx1"/>
                    </a:solidFill>
                    <a:effectLst/>
                    <a:latin typeface="+mn-lt"/>
                    <a:ea typeface="+mn-ea"/>
                    <a:cs typeface="+mn-cs"/>
                  </a:rPr>
                  <a:t>exite</a:t>
                </a:r>
                <a:r>
                  <a:rPr lang="fr-FR" sz="936" kern="1200" dirty="0" smtClean="0">
                    <a:solidFill>
                      <a:schemeClr val="tx1"/>
                    </a:solidFill>
                    <a:effectLst/>
                    <a:latin typeface="+mn-lt"/>
                    <a:ea typeface="+mn-ea"/>
                    <a:cs typeface="+mn-cs"/>
                  </a:rPr>
                  <a:t> donc un ZFW limite pour chaque avion</a:t>
                </a:r>
              </a:p>
              <a:p>
                <a:r>
                  <a:rPr lang="fr-FR" sz="936" kern="1200" dirty="0" smtClean="0">
                    <a:solidFill>
                      <a:schemeClr val="tx1"/>
                    </a:solidFill>
                    <a:effectLst/>
                    <a:latin typeface="+mn-lt"/>
                    <a:ea typeface="+mn-ea"/>
                    <a:cs typeface="+mn-cs"/>
                  </a:rPr>
                  <a:t>Exemple :</a:t>
                </a:r>
              </a:p>
              <a:p>
                <a:r>
                  <a:rPr lang="fr-FR" sz="936" kern="1200" dirty="0" smtClean="0">
                    <a:solidFill>
                      <a:schemeClr val="tx1"/>
                    </a:solidFill>
                    <a:effectLst/>
                    <a:latin typeface="+mn-lt"/>
                    <a:ea typeface="+mn-ea"/>
                    <a:cs typeface="+mn-cs"/>
                  </a:rPr>
                  <a:t>B747=267.6 tonnes</a:t>
                </a:r>
              </a:p>
              <a:p>
                <a:r>
                  <a:rPr lang="fr-FR" sz="936" kern="1200" dirty="0" smtClean="0">
                    <a:solidFill>
                      <a:schemeClr val="tx1"/>
                    </a:solidFill>
                    <a:effectLst/>
                    <a:latin typeface="+mn-lt"/>
                    <a:ea typeface="+mn-ea"/>
                    <a:cs typeface="+mn-cs"/>
                  </a:rPr>
                  <a:t>A300B4=124 tonnes</a:t>
                </a:r>
              </a:p>
              <a:p>
                <a:endParaRPr lang="fr-FR" sz="936" kern="1200" dirty="0">
                  <a:solidFill>
                    <a:schemeClr val="tx1"/>
                  </a:solidFill>
                  <a:effectLst/>
                  <a:latin typeface="+mn-lt"/>
                  <a:ea typeface="+mn-ea"/>
                  <a:cs typeface="+mn-cs"/>
                </a:endParaRPr>
              </a:p>
              <a:p>
                <a:endParaRPr lang="fr-FR" dirty="0"/>
              </a:p>
            </p:txBody>
          </p:sp>
        </mc:Fallback>
      </mc:AlternateContent>
    </p:spTree>
    <p:extLst>
      <p:ext uri="{BB962C8B-B14F-4D97-AF65-F5344CB8AC3E}">
        <p14:creationId xmlns:p14="http://schemas.microsoft.com/office/powerpoint/2010/main" val="2349777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sz="1200" b="1" kern="1200" dirty="0" smtClean="0">
                <a:solidFill>
                  <a:schemeClr val="tx1"/>
                </a:solidFill>
                <a:effectLst/>
                <a:latin typeface="+mn-lt"/>
                <a:ea typeface="+mn-ea"/>
                <a:cs typeface="+mn-cs"/>
              </a:rPr>
              <a:t>Structure et modes de construction</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29</a:t>
            </a:fld>
            <a:endParaRPr lang="fr-FR"/>
          </a:p>
        </p:txBody>
      </p:sp>
    </p:spTree>
    <p:extLst>
      <p:ext uri="{BB962C8B-B14F-4D97-AF65-F5344CB8AC3E}">
        <p14:creationId xmlns:p14="http://schemas.microsoft.com/office/powerpoint/2010/main" val="961076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dirty="0" smtClean="0">
                <a:solidFill>
                  <a:schemeClr val="tx1"/>
                </a:solidFill>
                <a:effectLst/>
                <a:latin typeface="+mn-lt"/>
                <a:ea typeface="+mn-ea"/>
                <a:cs typeface="+mn-cs"/>
              </a:rPr>
              <a:t>De formes multiples et de constructions différentes, ils constituent les éléments longitudinaux de taille.</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Le longeron est constitué :</a:t>
            </a:r>
            <a:r>
              <a:rPr lang="fr-FR" sz="1200" kern="1200" dirty="0" smtClean="0">
                <a:solidFill>
                  <a:schemeClr val="tx1"/>
                </a:solidFill>
                <a:effectLst/>
                <a:latin typeface="+mn-lt"/>
                <a:ea typeface="+mn-ea"/>
                <a:cs typeface="+mn-cs"/>
              </a:rPr>
              <a:t> </a:t>
            </a:r>
          </a:p>
          <a:p>
            <a:pPr lvl="1"/>
            <a:r>
              <a:rPr lang="fr-FR" sz="1200" b="0" i="0" u="none" strike="noStrike" kern="1200" dirty="0" smtClean="0">
                <a:solidFill>
                  <a:schemeClr val="tx1"/>
                </a:solidFill>
                <a:effectLst/>
                <a:latin typeface="+mn-lt"/>
                <a:ea typeface="+mn-ea"/>
                <a:cs typeface="+mn-cs"/>
              </a:rPr>
              <a:t>de deux semelles qui absorbent principalement les contraintes de traction et compression ;</a:t>
            </a:r>
            <a:endParaRPr lang="fr-FR" sz="1200" kern="1200" dirty="0" smtClean="0">
              <a:solidFill>
                <a:schemeClr val="tx1"/>
              </a:solidFill>
              <a:effectLst/>
              <a:latin typeface="+mn-lt"/>
              <a:ea typeface="+mn-ea"/>
              <a:cs typeface="+mn-cs"/>
            </a:endParaRPr>
          </a:p>
          <a:p>
            <a:pPr lvl="1"/>
            <a:r>
              <a:rPr lang="fr-FR" sz="1200" b="0" i="0" u="none" strike="noStrike" kern="1200" dirty="0" smtClean="0">
                <a:solidFill>
                  <a:schemeClr val="tx1"/>
                </a:solidFill>
                <a:effectLst/>
                <a:latin typeface="+mn-lt"/>
                <a:ea typeface="+mn-ea"/>
                <a:cs typeface="+mn-cs"/>
              </a:rPr>
              <a:t>de une ou deux âmes qui résistent au cisaillement.</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Les alliages légers (Durai et Zicral) sont très utilisés pour leur réalisation qui peut être monobloc, ou en plusieurs éléments (</a:t>
            </a:r>
            <a:r>
              <a:rPr lang="fr-FR" sz="1200" b="0" i="0" u="none" strike="noStrike" kern="1200" dirty="0" err="1" smtClean="0">
                <a:solidFill>
                  <a:schemeClr val="tx1"/>
                </a:solidFill>
                <a:effectLst/>
                <a:latin typeface="+mn-lt"/>
                <a:ea typeface="+mn-ea"/>
                <a:cs typeface="+mn-cs"/>
              </a:rPr>
              <a:t>fail-safe</a:t>
            </a:r>
            <a:r>
              <a:rPr lang="fr-FR" sz="1200" b="0" i="0" u="none" strike="noStrike" kern="1200" dirty="0" smtClean="0">
                <a:solidFill>
                  <a:schemeClr val="tx1"/>
                </a:solidFill>
                <a:effectLst/>
                <a:latin typeface="+mn-lt"/>
                <a:ea typeface="+mn-ea"/>
                <a:cs typeface="+mn-cs"/>
              </a:rPr>
              <a:t>). En raison des contraintes qui augmentent vers l’emplanture, la section des longerons va croître du saumon vers le fuselage.</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Une aile peut comporter un ou plusieurs longerons.</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30</a:t>
            </a:fld>
            <a:endParaRPr lang="fr-FR"/>
          </a:p>
        </p:txBody>
      </p:sp>
    </p:spTree>
    <p:extLst>
      <p:ext uri="{BB962C8B-B14F-4D97-AF65-F5344CB8AC3E}">
        <p14:creationId xmlns:p14="http://schemas.microsoft.com/office/powerpoint/2010/main" val="1910196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sz="1200" b="0" i="0" u="none" strike="noStrike" kern="1200" dirty="0" smtClean="0">
                <a:solidFill>
                  <a:schemeClr val="tx1"/>
                </a:solidFill>
                <a:effectLst/>
                <a:latin typeface="+mn-lt"/>
                <a:ea typeface="+mn-ea"/>
                <a:cs typeface="+mn-cs"/>
              </a:rPr>
              <a:t>Eléments transversaux de l’aile, constituées d’une âme et de deux semelles, elles donnent la forme au profil et, transmettent aux longerons les efforts encaissés par le revêtement.</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En construction, on utilise trois types de nervures : </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32</a:t>
            </a:fld>
            <a:endParaRPr lang="fr-FR"/>
          </a:p>
        </p:txBody>
      </p:sp>
    </p:spTree>
    <p:extLst>
      <p:ext uri="{BB962C8B-B14F-4D97-AF65-F5344CB8AC3E}">
        <p14:creationId xmlns:p14="http://schemas.microsoft.com/office/powerpoint/2010/main" val="3818739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3"/>
            <a:r>
              <a:rPr lang="fr-FR" sz="1200" b="0" i="0" u="none" strike="noStrike" kern="1200" dirty="0" smtClean="0">
                <a:solidFill>
                  <a:schemeClr val="tx1"/>
                </a:solidFill>
                <a:effectLst/>
                <a:latin typeface="+mn-lt"/>
                <a:ea typeface="+mn-ea"/>
                <a:cs typeface="+mn-cs"/>
              </a:rPr>
              <a:t>Assurent le maintien du profil et la rigidité générale, elles sont réalisées en alliage léger (Dural et Zicral) par des tôles raidies.</a:t>
            </a:r>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33</a:t>
            </a:fld>
            <a:endParaRPr lang="fr-FR"/>
          </a:p>
        </p:txBody>
      </p:sp>
    </p:spTree>
    <p:extLst>
      <p:ext uri="{BB962C8B-B14F-4D97-AF65-F5344CB8AC3E}">
        <p14:creationId xmlns:p14="http://schemas.microsoft.com/office/powerpoint/2010/main" val="1392488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34</a:t>
            </a:fld>
            <a:endParaRPr lang="fr-FR"/>
          </a:p>
        </p:txBody>
      </p:sp>
    </p:spTree>
    <p:extLst>
      <p:ext uri="{BB962C8B-B14F-4D97-AF65-F5344CB8AC3E}">
        <p14:creationId xmlns:p14="http://schemas.microsoft.com/office/powerpoint/2010/main" val="1123151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Situées à chaque extrémité des réservoirs structuraux de l’aile </a:t>
            </a:r>
          </a:p>
          <a:p>
            <a:r>
              <a:rPr lang="fr-FR" sz="1200" i="1" kern="1200" dirty="0" smtClean="0">
                <a:solidFill>
                  <a:schemeClr val="tx1"/>
                </a:solidFill>
                <a:effectLst/>
                <a:latin typeface="+mn-lt"/>
                <a:ea typeface="+mn-ea"/>
                <a:cs typeface="+mn-cs"/>
              </a:rPr>
              <a:t>Figure 18 : Nervure étanche</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35</a:t>
            </a:fld>
            <a:endParaRPr lang="fr-FR"/>
          </a:p>
        </p:txBody>
      </p:sp>
    </p:spTree>
    <p:extLst>
      <p:ext uri="{BB962C8B-B14F-4D97-AF65-F5344CB8AC3E}">
        <p14:creationId xmlns:p14="http://schemas.microsoft.com/office/powerpoint/2010/main" val="103842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perpendiculairement à la section, elle génère une traction.</a:t>
                </a:r>
              </a:p>
              <a:p>
                <a:r>
                  <a:rPr lang="fr-FR" sz="1200" kern="1200" dirty="0" smtClean="0">
                    <a:solidFill>
                      <a:schemeClr val="tx1"/>
                    </a:solidFill>
                    <a:effectLst/>
                    <a:latin typeface="+mn-lt"/>
                    <a:ea typeface="+mn-ea"/>
                    <a:cs typeface="+mn-cs"/>
                  </a:rPr>
                  <a:t>Soit </a:t>
                </a:r>
                <a:r>
                  <a:rPr lang="fr-FR" sz="1200" kern="1200" dirty="0">
                    <a:solidFill>
                      <a:schemeClr val="tx1"/>
                    </a:solidFill>
                    <a:effectLst/>
                    <a:latin typeface="+mn-lt"/>
                    <a:ea typeface="+mn-ea"/>
                    <a:cs typeface="+mn-cs"/>
                  </a:rPr>
                  <a:t>un élément de longueur L et de section S.</a:t>
                </a:r>
              </a:p>
              <a:p>
                <a:r>
                  <a:rPr lang="fr-FR" sz="1200" kern="1200" dirty="0">
                    <a:solidFill>
                      <a:schemeClr val="tx1"/>
                    </a:solidFill>
                    <a:effectLst/>
                    <a:latin typeface="+mn-lt"/>
                    <a:ea typeface="+mn-ea"/>
                    <a:cs typeface="+mn-cs"/>
                  </a:rPr>
                  <a:t>Si nous appliquons un effort F à la section S, </a:t>
                </a:r>
                <a:r>
                  <a:rPr lang="fr-FR" sz="1200" kern="1200" dirty="0" smtClean="0">
                    <a:solidFill>
                      <a:schemeClr val="tx1"/>
                    </a:solidFill>
                    <a:effectLst/>
                    <a:latin typeface="+mn-lt"/>
                    <a:ea typeface="+mn-ea"/>
                    <a:cs typeface="+mn-cs"/>
                  </a:rPr>
                  <a:t>La </a:t>
                </a:r>
                <a:r>
                  <a:rPr lang="fr-FR" sz="1200" kern="1200" dirty="0">
                    <a:solidFill>
                      <a:schemeClr val="tx1"/>
                    </a:solidFill>
                    <a:effectLst/>
                    <a:latin typeface="+mn-lt"/>
                    <a:ea typeface="+mn-ea"/>
                    <a:cs typeface="+mn-cs"/>
                  </a:rPr>
                  <a:t>pièce va s’allonger d’une longueur ∆</a:t>
                </a:r>
                <a:r>
                  <a:rPr lang="fr-FR" sz="1200" kern="1200" dirty="0" smtClean="0">
                    <a:solidFill>
                      <a:schemeClr val="tx1"/>
                    </a:solidFill>
                    <a:effectLst/>
                    <a:latin typeface="+mn-lt"/>
                    <a:ea typeface="+mn-ea"/>
                    <a:cs typeface="+mn-cs"/>
                  </a:rPr>
                  <a:t>𝑙  C’est </a:t>
                </a:r>
                <a:r>
                  <a:rPr lang="fr-FR" sz="1200" kern="1200" dirty="0">
                    <a:solidFill>
                      <a:schemeClr val="tx1"/>
                    </a:solidFill>
                    <a:effectLst/>
                    <a:latin typeface="+mn-lt"/>
                    <a:ea typeface="+mn-ea"/>
                    <a:cs typeface="+mn-cs"/>
                  </a:rPr>
                  <a:t>une grandeur sans unité.</a:t>
                </a: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perpendiculairement à la section, elle génère une traction.</a:t>
                </a:r>
              </a:p>
              <a:p>
                <a:r>
                  <a:rPr lang="fr-FR" sz="1200" i="1" kern="1200" dirty="0">
                    <a:solidFill>
                      <a:schemeClr val="tx1"/>
                    </a:solidFill>
                    <a:effectLst/>
                    <a:latin typeface="+mn-lt"/>
                    <a:ea typeface="+mn-ea"/>
                    <a:cs typeface="+mn-cs"/>
                  </a:rPr>
                  <a:t>Figure 14: La traction</a:t>
                </a:r>
              </a:p>
              <a:p>
                <a:r>
                  <a:rPr lang="fr-FR" sz="1200" kern="1200" dirty="0">
                    <a:solidFill>
                      <a:schemeClr val="tx1"/>
                    </a:solidFill>
                    <a:effectLst/>
                    <a:latin typeface="+mn-lt"/>
                    <a:ea typeface="+mn-ea"/>
                    <a:cs typeface="+mn-cs"/>
                  </a:rPr>
                  <a:t>Soit un élément de longueur L et de section S.</a:t>
                </a:r>
              </a:p>
              <a:p>
                <a:r>
                  <a:rPr lang="fr-FR" sz="1200" kern="1200" dirty="0">
                    <a:solidFill>
                      <a:schemeClr val="tx1"/>
                    </a:solidFill>
                    <a:effectLst/>
                    <a:latin typeface="+mn-lt"/>
                    <a:ea typeface="+mn-ea"/>
                    <a:cs typeface="+mn-cs"/>
                  </a:rPr>
                  <a:t>Si nous appliquons un effort F à la section S, </a:t>
                </a:r>
              </a:p>
              <a:p>
                <a:r>
                  <a:rPr lang="fr-FR" sz="1200" kern="1200" dirty="0">
                    <a:solidFill>
                      <a:schemeClr val="tx1"/>
                    </a:solidFill>
                    <a:effectLst/>
                    <a:latin typeface="+mn-lt"/>
                    <a:ea typeface="+mn-ea"/>
                    <a:cs typeface="+mn-cs"/>
                  </a:rPr>
                  <a:t>La pièce va s’allonger d’une longueur ∆𝑙</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On définit l’allongement relatif.</a:t>
                </a:r>
              </a:p>
              <a:p>
                <a:r>
                  <a:rPr lang="fr-FR" sz="1200" i="0" kern="1200">
                    <a:solidFill>
                      <a:schemeClr val="tx1"/>
                    </a:solidFill>
                    <a:effectLst/>
                    <a:latin typeface="+mn-lt"/>
                    <a:ea typeface="+mn-ea"/>
                    <a:cs typeface="+mn-cs"/>
                  </a:rPr>
                  <a:t>𝜀=∆𝑙/𝑙</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Et la contrainte par : </a:t>
                </a:r>
              </a:p>
              <a:p>
                <a:r>
                  <a:rPr lang="fr-FR" sz="1200" i="0" kern="1200">
                    <a:solidFill>
                      <a:schemeClr val="tx1"/>
                    </a:solidFill>
                    <a:effectLst/>
                    <a:latin typeface="+mn-lt"/>
                    <a:ea typeface="+mn-ea"/>
                    <a:cs typeface="+mn-cs"/>
                  </a:rPr>
                  <a:t>𝜎=𝐹/𝑆</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une grandeur sans unité.</a:t>
                </a:r>
              </a:p>
              <a:p>
                <a:r>
                  <a:rPr lang="fr-FR" sz="1200" kern="1200" dirty="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1200" kern="1200" dirty="0">
                    <a:solidFill>
                      <a:schemeClr val="tx1"/>
                    </a:solidFill>
                    <a:effectLst/>
                    <a:latin typeface="+mn-lt"/>
                    <a:ea typeface="+mn-ea"/>
                    <a:cs typeface="+mn-cs"/>
                  </a:rPr>
                  <a:t> </a:t>
                </a:r>
              </a:p>
              <a:p>
                <a:r>
                  <a:rPr lang="fr-FR" sz="1200" i="1" kern="1200" dirty="0">
                    <a:solidFill>
                      <a:schemeClr val="tx1"/>
                    </a:solidFill>
                    <a:effectLst/>
                    <a:latin typeface="+mn-lt"/>
                    <a:ea typeface="+mn-ea"/>
                    <a:cs typeface="+mn-cs"/>
                  </a:rPr>
                  <a:t>Figure 15: Courbe de traction</a:t>
                </a:r>
              </a:p>
              <a:p>
                <a:r>
                  <a:rPr lang="fr-FR" sz="1200" kern="1200" dirty="0">
                    <a:solidFill>
                      <a:schemeClr val="tx1"/>
                    </a:solidFill>
                    <a:effectLst/>
                    <a:latin typeface="+mn-lt"/>
                    <a:ea typeface="+mn-ea"/>
                    <a:cs typeface="+mn-cs"/>
                  </a:rPr>
                  <a:t>Plusieurs éléments peuvent être déduits de cette courbe.</a:t>
                </a:r>
              </a:p>
              <a:p>
                <a:r>
                  <a:rPr lang="fr-FR" sz="1200" kern="1200" dirty="0">
                    <a:solidFill>
                      <a:schemeClr val="tx1"/>
                    </a:solidFill>
                    <a:effectLst/>
                    <a:latin typeface="+mn-lt"/>
                    <a:ea typeface="+mn-ea"/>
                    <a:cs typeface="+mn-cs"/>
                  </a:rPr>
                  <a:t>D’abord le domaine élastique.  Dans ce domaine la déformation varie proportionnellement avec la contrainte.  D’où la formule essentielle de la contrainte σ exprimée en fonction de la déformation. </a:t>
                </a:r>
              </a:p>
              <a:p>
                <a:r>
                  <a:rPr lang="fr-FR" sz="1200" i="0" kern="1200">
                    <a:solidFill>
                      <a:schemeClr val="tx1"/>
                    </a:solidFill>
                    <a:effectLst/>
                    <a:latin typeface="+mn-lt"/>
                    <a:ea typeface="+mn-ea"/>
                    <a:cs typeface="+mn-cs"/>
                  </a:rPr>
                  <a:t>𝜎=𝐸×𝜖</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coefficient de proportionnalité est E qui appelé le module de </a:t>
                </a:r>
                <a:r>
                  <a:rPr lang="fr-FR" sz="1200" kern="1200" dirty="0" err="1">
                    <a:solidFill>
                      <a:schemeClr val="tx1"/>
                    </a:solidFill>
                    <a:effectLst/>
                    <a:latin typeface="+mn-lt"/>
                    <a:ea typeface="+mn-ea"/>
                    <a:cs typeface="+mn-cs"/>
                  </a:rPr>
                  <a:t>young</a:t>
                </a:r>
                <a:r>
                  <a:rPr lang="fr-FR" sz="1200" kern="1200" dirty="0">
                    <a:solidFill>
                      <a:schemeClr val="tx1"/>
                    </a:solidFill>
                    <a:effectLst/>
                    <a:latin typeface="+mn-lt"/>
                    <a:ea typeface="+mn-ea"/>
                    <a:cs typeface="+mn-cs"/>
                  </a:rPr>
                  <a:t>. En relâchant l’effort on constate que la pièce retrouve sa longueur originale dans ce domaine élastique.</a:t>
                </a:r>
              </a:p>
              <a:p>
                <a:r>
                  <a:rPr lang="fr-FR" sz="1200" kern="1200" dirty="0">
                    <a:solidFill>
                      <a:schemeClr val="tx1"/>
                    </a:solidFill>
                    <a:effectLst/>
                    <a:latin typeface="+mn-lt"/>
                    <a:ea typeface="+mn-ea"/>
                    <a:cs typeface="+mn-cs"/>
                  </a:rPr>
                  <a:t>Si on continu à augmenter les efforts on constate qu’à partir d’une certaine valeur </a:t>
                </a:r>
                <a:r>
                  <a:rPr lang="fr-FR" sz="1200" kern="1200" dirty="0" err="1">
                    <a:solidFill>
                      <a:schemeClr val="tx1"/>
                    </a:solidFill>
                    <a:effectLst/>
                    <a:latin typeface="+mn-lt"/>
                    <a:ea typeface="+mn-ea"/>
                    <a:cs typeface="+mn-cs"/>
                  </a:rPr>
                  <a:t>Re</a:t>
                </a:r>
                <a:r>
                  <a:rPr lang="fr-FR" sz="1200" kern="1200" dirty="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On est dans le domaine plastique. Dans ce domaine la déformation ne dépond pas linéairement de la contrainte appliquée</a:t>
                </a:r>
              </a:p>
              <a:p>
                <a:r>
                  <a:rPr lang="fr-FR" sz="1200" kern="1200" dirty="0">
                    <a:solidFill>
                      <a:schemeClr val="tx1"/>
                    </a:solidFill>
                    <a:effectLst/>
                    <a:latin typeface="+mn-lt"/>
                    <a:ea typeface="+mn-ea"/>
                    <a:cs typeface="+mn-cs"/>
                  </a:rPr>
                  <a:t>La contrainte maximale correspond à cet effort </a:t>
                </a:r>
                <a:r>
                  <a:rPr lang="fr-FR" sz="1200" kern="1200" dirty="0" err="1">
                    <a:solidFill>
                      <a:schemeClr val="tx1"/>
                    </a:solidFill>
                    <a:effectLst/>
                    <a:latin typeface="+mn-lt"/>
                    <a:ea typeface="+mn-ea"/>
                    <a:cs typeface="+mn-cs"/>
                  </a:rPr>
                  <a:t>R</a:t>
                </a:r>
                <a:r>
                  <a:rPr lang="fr-FR" sz="1200" kern="1200" baseline="-25000" dirty="0" err="1">
                    <a:solidFill>
                      <a:schemeClr val="tx1"/>
                    </a:solidFill>
                    <a:effectLst/>
                    <a:latin typeface="+mn-lt"/>
                    <a:ea typeface="+mn-ea"/>
                    <a:cs typeface="+mn-cs"/>
                  </a:rPr>
                  <a:t>m</a:t>
                </a:r>
                <a:r>
                  <a:rPr lang="fr-FR" sz="1200" kern="1200" dirty="0">
                    <a:solidFill>
                      <a:schemeClr val="tx1"/>
                    </a:solidFill>
                    <a:effectLst/>
                    <a:latin typeface="+mn-lt"/>
                    <a:ea typeface="+mn-ea"/>
                    <a:cs typeface="+mn-cs"/>
                  </a:rPr>
                  <a:t> est appelé résistance à la traction. A partir d’une certaine valeur on aura la rupture.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6</a:t>
            </a:fld>
            <a:endParaRPr lang="fr-FR"/>
          </a:p>
        </p:txBody>
      </p:sp>
    </p:spTree>
    <p:extLst>
      <p:ext uri="{BB962C8B-B14F-4D97-AF65-F5344CB8AC3E}">
        <p14:creationId xmlns:p14="http://schemas.microsoft.com/office/powerpoint/2010/main" val="1537984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endParaRPr lang="fr-FR" sz="1200" b="1"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Sur les structures modernes, il encaisse la plus grande partie des contraintes, torsion, flexion, compression ou traction et, son raidissement est obligatoire, particulièrement dans le sens longitudinal de l’aile,</a:t>
            </a:r>
          </a:p>
          <a:p>
            <a:pPr lvl="0"/>
            <a:r>
              <a:rPr lang="fr-FR" sz="1200" kern="1200" dirty="0" smtClean="0">
                <a:solidFill>
                  <a:schemeClr val="tx1"/>
                </a:solidFill>
                <a:effectLst/>
                <a:latin typeface="+mn-lt"/>
                <a:ea typeface="+mn-ea"/>
                <a:cs typeface="+mn-cs"/>
              </a:rPr>
              <a:t>Cette rigidité est obtenue soit :</a:t>
            </a:r>
          </a:p>
          <a:p>
            <a:pPr lvl="0"/>
            <a:r>
              <a:rPr lang="fr-FR" sz="1200" kern="1200" dirty="0" smtClean="0">
                <a:solidFill>
                  <a:schemeClr val="tx1"/>
                </a:solidFill>
                <a:effectLst/>
                <a:latin typeface="+mn-lt"/>
                <a:ea typeface="+mn-ea"/>
                <a:cs typeface="+mn-cs"/>
              </a:rPr>
              <a:t>par la fixation (rivetage, collage ou soudage) de raidisseurs (lisses ou listons) sur la face interne du revêtement ;</a:t>
            </a:r>
          </a:p>
          <a:p>
            <a:pPr lvl="0"/>
            <a:r>
              <a:rPr lang="fr-FR" sz="1200" kern="1200" dirty="0" smtClean="0">
                <a:solidFill>
                  <a:schemeClr val="tx1"/>
                </a:solidFill>
                <a:effectLst/>
                <a:latin typeface="+mn-lt"/>
                <a:ea typeface="+mn-ea"/>
                <a:cs typeface="+mn-cs"/>
              </a:rPr>
              <a:t>par le revêtement intégral, qui est réalisé par usinage dans la masse pu par usinage chimique (A300).</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36</a:t>
            </a:fld>
            <a:endParaRPr lang="fr-FR"/>
          </a:p>
        </p:txBody>
      </p:sp>
    </p:spTree>
    <p:extLst>
      <p:ext uri="{BB962C8B-B14F-4D97-AF65-F5344CB8AC3E}">
        <p14:creationId xmlns:p14="http://schemas.microsoft.com/office/powerpoint/2010/main" val="741831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37</a:t>
            </a:fld>
            <a:endParaRPr lang="fr-FR"/>
          </a:p>
        </p:txBody>
      </p:sp>
    </p:spTree>
    <p:extLst>
      <p:ext uri="{BB962C8B-B14F-4D97-AF65-F5344CB8AC3E}">
        <p14:creationId xmlns:p14="http://schemas.microsoft.com/office/powerpoint/2010/main" val="1220417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38</a:t>
            </a:fld>
            <a:endParaRPr lang="fr-FR"/>
          </a:p>
        </p:txBody>
      </p:sp>
    </p:spTree>
    <p:extLst>
      <p:ext uri="{BB962C8B-B14F-4D97-AF65-F5344CB8AC3E}">
        <p14:creationId xmlns:p14="http://schemas.microsoft.com/office/powerpoint/2010/main" val="1844614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39</a:t>
            </a:fld>
            <a:endParaRPr lang="fr-FR"/>
          </a:p>
        </p:txBody>
      </p:sp>
    </p:spTree>
    <p:extLst>
      <p:ext uri="{BB962C8B-B14F-4D97-AF65-F5344CB8AC3E}">
        <p14:creationId xmlns:p14="http://schemas.microsoft.com/office/powerpoint/2010/main" val="213157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Sur les avions commerciaux actuels on trouve plusieurs types d’assemblage.</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41</a:t>
            </a:fld>
            <a:endParaRPr lang="fr-FR"/>
          </a:p>
        </p:txBody>
      </p:sp>
    </p:spTree>
    <p:extLst>
      <p:ext uri="{BB962C8B-B14F-4D97-AF65-F5344CB8AC3E}">
        <p14:creationId xmlns:p14="http://schemas.microsoft.com/office/powerpoint/2010/main" val="3078327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GTR est fixé au mât par deux points :</a:t>
            </a:r>
          </a:p>
          <a:p>
            <a:pPr marL="171450" indent="-171450">
              <a:buFontTx/>
              <a:buChar char="-"/>
            </a:pPr>
            <a:r>
              <a:rPr lang="fr-FR" sz="1200" kern="1200" dirty="0" smtClean="0">
                <a:solidFill>
                  <a:schemeClr val="tx1"/>
                </a:solidFill>
                <a:effectLst/>
                <a:latin typeface="+mn-lt"/>
                <a:ea typeface="+mn-ea"/>
                <a:cs typeface="+mn-cs"/>
              </a:rPr>
              <a:t>La fixation avant assure la transmission de la poussée à l’aide d’une bride fixe et rigide boulonnée sur la partie avant du compresseur HP. </a:t>
            </a:r>
          </a:p>
          <a:p>
            <a:pPr marL="171450" indent="-171450">
              <a:buFontTx/>
              <a:buChar char="-"/>
            </a:pPr>
            <a:r>
              <a:rPr lang="fr-FR" sz="1200" kern="1200" dirty="0" smtClean="0">
                <a:solidFill>
                  <a:schemeClr val="tx1"/>
                </a:solidFill>
                <a:effectLst/>
                <a:latin typeface="+mn-lt"/>
                <a:ea typeface="+mn-ea"/>
                <a:cs typeface="+mn-cs"/>
              </a:rPr>
              <a:t>La</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fixation arrière assure le maintien et la suspension du GTR à l’aide de trois bielles </a:t>
            </a:r>
          </a:p>
          <a:p>
            <a:r>
              <a:rPr lang="fr-FR" sz="1200" kern="1200" dirty="0" smtClean="0">
                <a:solidFill>
                  <a:schemeClr val="tx1"/>
                </a:solidFill>
                <a:effectLst/>
                <a:latin typeface="+mn-lt"/>
                <a:ea typeface="+mn-ea"/>
                <a:cs typeface="+mn-cs"/>
              </a:rPr>
              <a:t>Des cloisons pare-feu supérieure et arrière (inconel, titane...) isolent le GTR de l’aile constituant un blindage mécanique et thermique.</a:t>
            </a:r>
          </a:p>
          <a:p>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42</a:t>
            </a:fld>
            <a:endParaRPr lang="fr-FR"/>
          </a:p>
        </p:txBody>
      </p:sp>
    </p:spTree>
    <p:extLst>
      <p:ext uri="{BB962C8B-B14F-4D97-AF65-F5344CB8AC3E}">
        <p14:creationId xmlns:p14="http://schemas.microsoft.com/office/powerpoint/2010/main" val="3455562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44</a:t>
            </a:fld>
            <a:endParaRPr lang="fr-FR"/>
          </a:p>
        </p:txBody>
      </p:sp>
    </p:spTree>
    <p:extLst>
      <p:ext uri="{BB962C8B-B14F-4D97-AF65-F5344CB8AC3E}">
        <p14:creationId xmlns:p14="http://schemas.microsoft.com/office/powerpoint/2010/main" val="2404242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45</a:t>
            </a:fld>
            <a:endParaRPr lang="fr-FR"/>
          </a:p>
        </p:txBody>
      </p:sp>
    </p:spTree>
    <p:extLst>
      <p:ext uri="{BB962C8B-B14F-4D97-AF65-F5344CB8AC3E}">
        <p14:creationId xmlns:p14="http://schemas.microsoft.com/office/powerpoint/2010/main" val="1226918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46</a:t>
            </a:fld>
            <a:endParaRPr lang="fr-FR"/>
          </a:p>
        </p:txBody>
      </p:sp>
    </p:spTree>
    <p:extLst>
      <p:ext uri="{BB962C8B-B14F-4D97-AF65-F5344CB8AC3E}">
        <p14:creationId xmlns:p14="http://schemas.microsoft.com/office/powerpoint/2010/main" val="254174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 dispositif hypersustentateur est déployé sur l'aile d'un avion pour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augmenter son coefficient de portance aux basses vitesses,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et abaisser ainsi la vitesse de décrochage.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Ces dispositifs (volets de bord de fuite, becs de bord d'attaque, plus rarement aile à géométrie variable) permettent de décoller et d'atterrir à plus basse vitesse ce qui diminue les distances nécessaires et améliore la sécurité.</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47</a:t>
            </a:fld>
            <a:endParaRPr lang="fr-FR"/>
          </a:p>
        </p:txBody>
      </p:sp>
    </p:spTree>
    <p:extLst>
      <p:ext uri="{BB962C8B-B14F-4D97-AF65-F5344CB8AC3E}">
        <p14:creationId xmlns:p14="http://schemas.microsoft.com/office/powerpoint/2010/main" val="2583347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1200" kern="1200" dirty="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Plusieurs </a:t>
                </a:r>
                <a:r>
                  <a:rPr lang="fr-FR" sz="1200" kern="1200" dirty="0">
                    <a:solidFill>
                      <a:schemeClr val="tx1"/>
                    </a:solidFill>
                    <a:effectLst/>
                    <a:latin typeface="+mn-lt"/>
                    <a:ea typeface="+mn-ea"/>
                    <a:cs typeface="+mn-cs"/>
                  </a:rPr>
                  <a:t>éléments peuvent être déduits de cette courbe.</a:t>
                </a:r>
              </a:p>
              <a:p>
                <a:r>
                  <a:rPr lang="fr-FR" sz="1200" kern="1200" dirty="0">
                    <a:solidFill>
                      <a:schemeClr val="tx1"/>
                    </a:solidFill>
                    <a:effectLst/>
                    <a:latin typeface="+mn-lt"/>
                    <a:ea typeface="+mn-ea"/>
                    <a:cs typeface="+mn-cs"/>
                  </a:rPr>
                  <a:t>D’abord le domaine élastique.  Dans ce domaine la déformation varie proportionnellement avec la contrainte.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 exprimée en fonction de la déformation. </a:t>
                </a:r>
              </a:p>
              <a:p>
                <a:pPr/>
                <a14:m>
                  <m:oMathPara xmlns:m="http://schemas.openxmlformats.org/officeDocument/2006/math">
                    <m:oMathParaPr>
                      <m:jc m:val="centerGroup"/>
                    </m:oMathParaPr>
                    <m:oMath xmlns:m="http://schemas.openxmlformats.org/officeDocument/2006/math">
                      <m:r>
                        <a:rPr lang="fr-FR" sz="1200" i="1" kern="1200">
                          <a:solidFill>
                            <a:schemeClr val="tx1"/>
                          </a:solidFill>
                          <a:effectLst/>
                          <a:latin typeface="Cambria Math" panose="02040503050406030204" pitchFamily="18" charset="0"/>
                          <a:ea typeface="+mn-ea"/>
                          <a:cs typeface="+mn-cs"/>
                        </a:rPr>
                        <m:t>𝜎</m:t>
                      </m:r>
                      <m:r>
                        <a:rPr lang="fr-FR" sz="1200"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𝐸</m:t>
                      </m:r>
                      <m:r>
                        <a:rPr lang="fr-FR" sz="1200"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𝜖</m:t>
                      </m:r>
                    </m:oMath>
                  </m:oMathPara>
                </a14:m>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coefficient de proportionnalité est E qui appelé le module de </a:t>
                </a:r>
                <a:r>
                  <a:rPr lang="fr-FR" sz="1200" kern="1200" dirty="0" err="1">
                    <a:solidFill>
                      <a:schemeClr val="tx1"/>
                    </a:solidFill>
                    <a:effectLst/>
                    <a:latin typeface="+mn-lt"/>
                    <a:ea typeface="+mn-ea"/>
                    <a:cs typeface="+mn-cs"/>
                  </a:rPr>
                  <a:t>young</a:t>
                </a:r>
                <a:r>
                  <a:rPr lang="fr-FR" sz="1200" kern="1200" dirty="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a:t>
                </a:r>
                <a:r>
                  <a:rPr lang="fr-FR" sz="1200" kern="1200" dirty="0">
                    <a:solidFill>
                      <a:schemeClr val="tx1"/>
                    </a:solidFill>
                    <a:effectLst/>
                    <a:latin typeface="+mn-lt"/>
                    <a:ea typeface="+mn-ea"/>
                    <a:cs typeface="+mn-cs"/>
                  </a:rPr>
                  <a:t>relâchant l’effort on constate que la pièce retrouve sa longueur originale dans ce domaine élastique.</a:t>
                </a:r>
              </a:p>
              <a:p>
                <a:r>
                  <a:rPr lang="fr-FR" sz="1200" kern="1200" dirty="0">
                    <a:solidFill>
                      <a:schemeClr val="tx1"/>
                    </a:solidFill>
                    <a:effectLst/>
                    <a:latin typeface="+mn-lt"/>
                    <a:ea typeface="+mn-ea"/>
                    <a:cs typeface="+mn-cs"/>
                  </a:rPr>
                  <a:t>Si on continu à augmenter les efforts on constate qu’à partir d’une certaine valeur </a:t>
                </a:r>
                <a:r>
                  <a:rPr lang="fr-FR" sz="1200" kern="1200" dirty="0" err="1">
                    <a:solidFill>
                      <a:schemeClr val="tx1"/>
                    </a:solidFill>
                    <a:effectLst/>
                    <a:latin typeface="+mn-lt"/>
                    <a:ea typeface="+mn-ea"/>
                    <a:cs typeface="+mn-cs"/>
                  </a:rPr>
                  <a:t>Re</a:t>
                </a:r>
                <a:r>
                  <a:rPr lang="fr-FR" sz="1200" kern="1200" dirty="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On </a:t>
                </a:r>
                <a:r>
                  <a:rPr lang="fr-FR" sz="1200" kern="1200" dirty="0">
                    <a:solidFill>
                      <a:schemeClr val="tx1"/>
                    </a:solidFill>
                    <a:effectLst/>
                    <a:latin typeface="+mn-lt"/>
                    <a:ea typeface="+mn-ea"/>
                    <a:cs typeface="+mn-cs"/>
                  </a:rPr>
                  <a:t>est dans le domaine plastique. Dans ce domaine la déformation ne dépond pas linéairement de la contrainte appliquée</a:t>
                </a:r>
              </a:p>
              <a:p>
                <a:r>
                  <a:rPr lang="fr-FR" sz="1200" kern="1200" dirty="0">
                    <a:solidFill>
                      <a:schemeClr val="tx1"/>
                    </a:solidFill>
                    <a:effectLst/>
                    <a:latin typeface="+mn-lt"/>
                    <a:ea typeface="+mn-ea"/>
                    <a:cs typeface="+mn-cs"/>
                  </a:rPr>
                  <a:t>La contrainte maximale correspond à cet effort </a:t>
                </a:r>
                <a:r>
                  <a:rPr lang="fr-FR" sz="1200" kern="1200" dirty="0" err="1">
                    <a:solidFill>
                      <a:schemeClr val="tx1"/>
                    </a:solidFill>
                    <a:effectLst/>
                    <a:latin typeface="+mn-lt"/>
                    <a:ea typeface="+mn-ea"/>
                    <a:cs typeface="+mn-cs"/>
                  </a:rPr>
                  <a:t>R</a:t>
                </a:r>
                <a:r>
                  <a:rPr lang="fr-FR" sz="1200" kern="1200" baseline="-25000" dirty="0" err="1">
                    <a:solidFill>
                      <a:schemeClr val="tx1"/>
                    </a:solidFill>
                    <a:effectLst/>
                    <a:latin typeface="+mn-lt"/>
                    <a:ea typeface="+mn-ea"/>
                    <a:cs typeface="+mn-cs"/>
                  </a:rPr>
                  <a:t>m</a:t>
                </a:r>
                <a:r>
                  <a:rPr lang="fr-FR" sz="1200" kern="1200" dirty="0">
                    <a:solidFill>
                      <a:schemeClr val="tx1"/>
                    </a:solidFill>
                    <a:effectLst/>
                    <a:latin typeface="+mn-lt"/>
                    <a:ea typeface="+mn-ea"/>
                    <a:cs typeface="+mn-cs"/>
                  </a:rPr>
                  <a:t> est appelé résistance à la traction. A partir d’une certaine valeur on aura la rupture.</a:t>
                </a: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1200" kern="1200" dirty="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Plusieurs </a:t>
                </a:r>
                <a:r>
                  <a:rPr lang="fr-FR" sz="1200" kern="1200" dirty="0">
                    <a:solidFill>
                      <a:schemeClr val="tx1"/>
                    </a:solidFill>
                    <a:effectLst/>
                    <a:latin typeface="+mn-lt"/>
                    <a:ea typeface="+mn-ea"/>
                    <a:cs typeface="+mn-cs"/>
                  </a:rPr>
                  <a:t>éléments peuvent être déduits de cette courbe.</a:t>
                </a:r>
              </a:p>
              <a:p>
                <a:r>
                  <a:rPr lang="fr-FR" sz="1200" kern="1200" dirty="0">
                    <a:solidFill>
                      <a:schemeClr val="tx1"/>
                    </a:solidFill>
                    <a:effectLst/>
                    <a:latin typeface="+mn-lt"/>
                    <a:ea typeface="+mn-ea"/>
                    <a:cs typeface="+mn-cs"/>
                  </a:rPr>
                  <a:t>D’abord le domaine élastique.  Dans ce domaine la déformation varie proportionnellement avec la contrainte.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 exprimée en fonction de la déformation. </a:t>
                </a:r>
              </a:p>
              <a:p>
                <a:pPr/>
                <a:r>
                  <a:rPr lang="fr-FR" sz="1200" i="0" kern="1200">
                    <a:solidFill>
                      <a:schemeClr val="tx1"/>
                    </a:solidFill>
                    <a:effectLst/>
                    <a:latin typeface="Cambria Math" panose="02040503050406030204" pitchFamily="18" charset="0"/>
                    <a:ea typeface="+mn-ea"/>
                    <a:cs typeface="+mn-cs"/>
                  </a:rPr>
                  <a:t>𝜎=𝐸×𝜖</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coefficient de proportionnalité est E qui appelé le module de </a:t>
                </a:r>
                <a:r>
                  <a:rPr lang="fr-FR" sz="1200" kern="1200" dirty="0" err="1">
                    <a:solidFill>
                      <a:schemeClr val="tx1"/>
                    </a:solidFill>
                    <a:effectLst/>
                    <a:latin typeface="+mn-lt"/>
                    <a:ea typeface="+mn-ea"/>
                    <a:cs typeface="+mn-cs"/>
                  </a:rPr>
                  <a:t>young</a:t>
                </a:r>
                <a:r>
                  <a:rPr lang="fr-FR" sz="1200" kern="1200" dirty="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a:t>
                </a:r>
                <a:r>
                  <a:rPr lang="fr-FR" sz="1200" kern="1200" dirty="0">
                    <a:solidFill>
                      <a:schemeClr val="tx1"/>
                    </a:solidFill>
                    <a:effectLst/>
                    <a:latin typeface="+mn-lt"/>
                    <a:ea typeface="+mn-ea"/>
                    <a:cs typeface="+mn-cs"/>
                  </a:rPr>
                  <a:t>relâchant l’effort on constate que la pièce retrouve sa longueur originale dans ce domaine élastique.</a:t>
                </a:r>
              </a:p>
              <a:p>
                <a:r>
                  <a:rPr lang="fr-FR" sz="1200" kern="1200" dirty="0">
                    <a:solidFill>
                      <a:schemeClr val="tx1"/>
                    </a:solidFill>
                    <a:effectLst/>
                    <a:latin typeface="+mn-lt"/>
                    <a:ea typeface="+mn-ea"/>
                    <a:cs typeface="+mn-cs"/>
                  </a:rPr>
                  <a:t>Si on continu à augmenter les efforts on constate qu’à partir d’une certaine valeur </a:t>
                </a:r>
                <a:r>
                  <a:rPr lang="fr-FR" sz="1200" kern="1200" dirty="0" err="1">
                    <a:solidFill>
                      <a:schemeClr val="tx1"/>
                    </a:solidFill>
                    <a:effectLst/>
                    <a:latin typeface="+mn-lt"/>
                    <a:ea typeface="+mn-ea"/>
                    <a:cs typeface="+mn-cs"/>
                  </a:rPr>
                  <a:t>Re</a:t>
                </a:r>
                <a:r>
                  <a:rPr lang="fr-FR" sz="1200" kern="1200" dirty="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On </a:t>
                </a:r>
                <a:r>
                  <a:rPr lang="fr-FR" sz="1200" kern="1200" dirty="0">
                    <a:solidFill>
                      <a:schemeClr val="tx1"/>
                    </a:solidFill>
                    <a:effectLst/>
                    <a:latin typeface="+mn-lt"/>
                    <a:ea typeface="+mn-ea"/>
                    <a:cs typeface="+mn-cs"/>
                  </a:rPr>
                  <a:t>est dans le domaine plastique. Dans ce domaine la déformation ne dépond pas linéairement de la contrainte appliquée</a:t>
                </a:r>
              </a:p>
              <a:p>
                <a:r>
                  <a:rPr lang="fr-FR" sz="1200" kern="1200" dirty="0">
                    <a:solidFill>
                      <a:schemeClr val="tx1"/>
                    </a:solidFill>
                    <a:effectLst/>
                    <a:latin typeface="+mn-lt"/>
                    <a:ea typeface="+mn-ea"/>
                    <a:cs typeface="+mn-cs"/>
                  </a:rPr>
                  <a:t>La contrainte maximale correspond à cet effort </a:t>
                </a:r>
                <a:r>
                  <a:rPr lang="fr-FR" sz="1200" kern="1200" dirty="0" err="1">
                    <a:solidFill>
                      <a:schemeClr val="tx1"/>
                    </a:solidFill>
                    <a:effectLst/>
                    <a:latin typeface="+mn-lt"/>
                    <a:ea typeface="+mn-ea"/>
                    <a:cs typeface="+mn-cs"/>
                  </a:rPr>
                  <a:t>R</a:t>
                </a:r>
                <a:r>
                  <a:rPr lang="fr-FR" sz="1200" kern="1200" baseline="-25000" dirty="0" err="1">
                    <a:solidFill>
                      <a:schemeClr val="tx1"/>
                    </a:solidFill>
                    <a:effectLst/>
                    <a:latin typeface="+mn-lt"/>
                    <a:ea typeface="+mn-ea"/>
                    <a:cs typeface="+mn-cs"/>
                  </a:rPr>
                  <a:t>m</a:t>
                </a:r>
                <a:r>
                  <a:rPr lang="fr-FR" sz="1200" kern="1200" dirty="0">
                    <a:solidFill>
                      <a:schemeClr val="tx1"/>
                    </a:solidFill>
                    <a:effectLst/>
                    <a:latin typeface="+mn-lt"/>
                    <a:ea typeface="+mn-ea"/>
                    <a:cs typeface="+mn-cs"/>
                  </a:rPr>
                  <a:t> est appelé résistance à la traction. A partir d’une certaine valeur on aura la rupture.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7</a:t>
            </a:fld>
            <a:endParaRPr lang="fr-FR"/>
          </a:p>
        </p:txBody>
      </p:sp>
    </p:spTree>
    <p:extLst>
      <p:ext uri="{BB962C8B-B14F-4D97-AF65-F5344CB8AC3E}">
        <p14:creationId xmlns:p14="http://schemas.microsoft.com/office/powerpoint/2010/main" val="1777629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bec de bord d'attaque d'un avion est un dispositif hypersustentateur formé d'un petit profil fixe ou mobile, situé en avant du bord d'attaque d'une aile et destiné à empêcher le décollement des filets d'air aux angles d'incidence élevés. </a:t>
            </a:r>
          </a:p>
          <a:p>
            <a:r>
              <a:rPr lang="fr-FR" sz="1200" kern="1200" dirty="0" smtClean="0">
                <a:solidFill>
                  <a:schemeClr val="tx1"/>
                </a:solidFill>
                <a:effectLst/>
                <a:latin typeface="+mn-lt"/>
                <a:ea typeface="+mn-ea"/>
                <a:cs typeface="+mn-cs"/>
              </a:rPr>
              <a:t>En augmentant la portance maximale, les becs diminuent la vitesse de décrochage, ce qui permet des décollages et atterrissages plus courts, On emploie parfois leur nom anglais de </a:t>
            </a:r>
            <a:r>
              <a:rPr lang="fr-FR" sz="1200" kern="1200" dirty="0" err="1" smtClean="0">
                <a:solidFill>
                  <a:schemeClr val="tx1"/>
                </a:solidFill>
                <a:effectLst/>
                <a:latin typeface="+mn-lt"/>
                <a:ea typeface="+mn-ea"/>
                <a:cs typeface="+mn-cs"/>
              </a:rPr>
              <a:t>slats</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Leur but est d'augmenter le Cz max par l'augmentation de l'angle d'attaque auquel va se produire le décrochage.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48</a:t>
            </a:fld>
            <a:endParaRPr lang="fr-FR"/>
          </a:p>
        </p:txBody>
      </p:sp>
    </p:spTree>
    <p:extLst>
      <p:ext uri="{BB962C8B-B14F-4D97-AF65-F5344CB8AC3E}">
        <p14:creationId xmlns:p14="http://schemas.microsoft.com/office/powerpoint/2010/main" val="1001166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bec de bord d'attaque d'un avion est un dispositif hypersustentateur formé d'un petit profil fixe ou mobile, situé en avant du bord d'attaque d'une aile et destiné à empêcher le décollement des filets d'air aux angles d'incidence élevés. </a:t>
            </a:r>
          </a:p>
          <a:p>
            <a:r>
              <a:rPr lang="fr-FR" sz="1200" kern="1200" dirty="0" smtClean="0">
                <a:solidFill>
                  <a:schemeClr val="tx1"/>
                </a:solidFill>
                <a:effectLst/>
                <a:latin typeface="+mn-lt"/>
                <a:ea typeface="+mn-ea"/>
                <a:cs typeface="+mn-cs"/>
              </a:rPr>
              <a:t>En augmentant la portance maximale, les becs diminuent la vitesse de décrochage, ce qui permet des décollages et atterrissages plus courts, On emploie parfois leur nom anglais de </a:t>
            </a:r>
            <a:r>
              <a:rPr lang="fr-FR" sz="1200" kern="1200" dirty="0" err="1" smtClean="0">
                <a:solidFill>
                  <a:schemeClr val="tx1"/>
                </a:solidFill>
                <a:effectLst/>
                <a:latin typeface="+mn-lt"/>
                <a:ea typeface="+mn-ea"/>
                <a:cs typeface="+mn-cs"/>
              </a:rPr>
              <a:t>slats</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Leur but est d'augmenter le Cz max par l'augmentation de l'angle d'attaque auquel va se produire le décrochage.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50</a:t>
            </a:fld>
            <a:endParaRPr lang="fr-FR"/>
          </a:p>
        </p:txBody>
      </p:sp>
    </p:spTree>
    <p:extLst>
      <p:ext uri="{BB962C8B-B14F-4D97-AF65-F5344CB8AC3E}">
        <p14:creationId xmlns:p14="http://schemas.microsoft.com/office/powerpoint/2010/main" val="2804872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Ces dispositifs fixes ont équipés les premiers avions à décollage et atterrissage court. L'un des avions le plus connu est le </a:t>
            </a:r>
            <a:r>
              <a:rPr lang="fr-FR" sz="1200" kern="1200" dirty="0" err="1" smtClean="0">
                <a:solidFill>
                  <a:schemeClr val="tx1"/>
                </a:solidFill>
                <a:effectLst/>
                <a:latin typeface="+mn-lt"/>
                <a:ea typeface="+mn-ea"/>
                <a:cs typeface="+mn-cs"/>
              </a:rPr>
              <a:t>Fiseler</a:t>
            </a:r>
            <a:r>
              <a:rPr lang="fr-FR" sz="1200" kern="1200" dirty="0" smtClean="0">
                <a:solidFill>
                  <a:schemeClr val="tx1"/>
                </a:solidFill>
                <a:effectLst/>
                <a:latin typeface="+mn-lt"/>
                <a:ea typeface="+mn-ea"/>
                <a:cs typeface="+mn-cs"/>
              </a:rPr>
              <a:t> Fi 156 surnommé </a:t>
            </a:r>
            <a:r>
              <a:rPr lang="fr-FR" sz="1200" kern="1200" dirty="0" err="1" smtClean="0">
                <a:solidFill>
                  <a:schemeClr val="tx1"/>
                </a:solidFill>
                <a:effectLst/>
                <a:latin typeface="+mn-lt"/>
                <a:ea typeface="+mn-ea"/>
                <a:cs typeface="+mn-cs"/>
              </a:rPr>
              <a:t>Storch</a:t>
            </a:r>
            <a:r>
              <a:rPr lang="fr-FR" sz="1200" kern="1200" dirty="0" smtClean="0">
                <a:solidFill>
                  <a:schemeClr val="tx1"/>
                </a:solidFill>
                <a:effectLst/>
                <a:latin typeface="+mn-lt"/>
                <a:ea typeface="+mn-ea"/>
                <a:cs typeface="+mn-cs"/>
              </a:rPr>
              <a:t> (cigogne) qui fut repris et développé après la guerre par Morane-Saulnier sous le nom de MS 502 puis MS 505. Dans les années 1970 cet avion servait encore de remorqueur de planeurs dans certains clubs.</a:t>
            </a:r>
          </a:p>
          <a:p>
            <a:r>
              <a:rPr lang="fr-FR" sz="1200" kern="1200" dirty="0" smtClean="0">
                <a:solidFill>
                  <a:schemeClr val="tx1"/>
                </a:solidFill>
                <a:effectLst/>
                <a:latin typeface="+mn-lt"/>
                <a:ea typeface="+mn-ea"/>
                <a:cs typeface="+mn-cs"/>
              </a:rPr>
              <a:t>Effets : Traînée faible, portance augmentée. Point de décollement de la couche limite déplacé vers l'arrière.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51</a:t>
            </a:fld>
            <a:endParaRPr lang="fr-FR"/>
          </a:p>
        </p:txBody>
      </p:sp>
    </p:spTree>
    <p:extLst>
      <p:ext uri="{BB962C8B-B14F-4D97-AF65-F5344CB8AC3E}">
        <p14:creationId xmlns:p14="http://schemas.microsoft.com/office/powerpoint/2010/main" val="376704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A vitesse élevée les becs sont plaqués contre le bord d'attaque de l'aile et se déploient vers l'avant automatiquement grâce à la dépression locale à incidence élevée. Ces becs sont montés notamment sur les Morane-Saulnier Rallye.</a:t>
            </a:r>
          </a:p>
          <a:p>
            <a:r>
              <a:rPr lang="fr-FR" sz="1200" kern="1200" dirty="0" smtClean="0">
                <a:solidFill>
                  <a:schemeClr val="tx1"/>
                </a:solidFill>
                <a:effectLst/>
                <a:latin typeface="+mn-lt"/>
                <a:ea typeface="+mn-ea"/>
                <a:cs typeface="+mn-cs"/>
              </a:rPr>
              <a:t>Effets : Amélioration de la portance par recul du point de décollement de la couche limite. Augmentation de la courbure.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52</a:t>
            </a:fld>
            <a:endParaRPr lang="fr-FR"/>
          </a:p>
        </p:txBody>
      </p:sp>
    </p:spTree>
    <p:extLst>
      <p:ext uri="{BB962C8B-B14F-4D97-AF65-F5344CB8AC3E}">
        <p14:creationId xmlns:p14="http://schemas.microsoft.com/office/powerpoint/2010/main" val="319045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De même principe que le précédent mais commandé par le pilote, il est très utilisé sur les avions de ligne. Ce bec allie augmentation de la surface, augmentation de la courbure par basculement et traitement de la couche limite par la fente.</a:t>
            </a:r>
          </a:p>
          <a:p>
            <a:r>
              <a:rPr lang="fr-FR" sz="1200" kern="1200" dirty="0" smtClean="0">
                <a:solidFill>
                  <a:schemeClr val="tx1"/>
                </a:solidFill>
                <a:effectLst/>
                <a:latin typeface="+mn-lt"/>
                <a:ea typeface="+mn-ea"/>
                <a:cs typeface="+mn-cs"/>
              </a:rPr>
              <a:t>Effets : Amélioration de la portance par recul du point de décollement de la couche limite. Augmentation de la courbure.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53</a:t>
            </a:fld>
            <a:endParaRPr lang="fr-FR"/>
          </a:p>
        </p:txBody>
      </p:sp>
    </p:spTree>
    <p:extLst>
      <p:ext uri="{BB962C8B-B14F-4D97-AF65-F5344CB8AC3E}">
        <p14:creationId xmlns:p14="http://schemas.microsoft.com/office/powerpoint/2010/main" val="2296405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54</a:t>
            </a:fld>
            <a:endParaRPr lang="fr-FR"/>
          </a:p>
        </p:txBody>
      </p:sp>
    </p:spTree>
    <p:extLst>
      <p:ext uri="{BB962C8B-B14F-4D97-AF65-F5344CB8AC3E}">
        <p14:creationId xmlns:p14="http://schemas.microsoft.com/office/powerpoint/2010/main" val="130634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L'entraînement des becs d'attaque sur Airbus A330/A340 est totalement différent des A300/A310. </a:t>
            </a:r>
          </a:p>
          <a:p>
            <a:r>
              <a:rPr lang="fr-FR" sz="1200" kern="1200" dirty="0" smtClean="0">
                <a:solidFill>
                  <a:schemeClr val="tx1"/>
                </a:solidFill>
                <a:effectLst/>
                <a:latin typeface="+mn-lt"/>
                <a:ea typeface="+mn-ea"/>
                <a:cs typeface="+mn-cs"/>
              </a:rPr>
              <a:t>De plus, la partie près du fuselage est différente du reste de l'aile.</a:t>
            </a:r>
          </a:p>
          <a:p>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 actionneur rotatif fait pivoter un levier qui entraîne une biellette pour la sortie ou la rentrée des becs. L'ensemble est maintenu par des rails coulissants entre des galets.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 pignon fixé sur un arbre d'entraînement agit sur une crémaillère solidaire d'un rail, pour la sortie et la rentrée des becs. L'ensemble est maintenu et coulisse entre des galets.</a:t>
            </a:r>
          </a:p>
          <a:p>
            <a:endParaRPr lang="fr-FR" sz="1200" kern="1200" dirty="0" smtClean="0">
              <a:solidFill>
                <a:schemeClr val="tx1"/>
              </a:solidFill>
              <a:effectLst/>
              <a:latin typeface="+mn-lt"/>
              <a:ea typeface="+mn-ea"/>
              <a:cs typeface="+mn-cs"/>
            </a:endParaRP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55</a:t>
            </a:fld>
            <a:endParaRPr lang="fr-FR"/>
          </a:p>
        </p:txBody>
      </p:sp>
    </p:spTree>
    <p:extLst>
      <p:ext uri="{BB962C8B-B14F-4D97-AF65-F5344CB8AC3E}">
        <p14:creationId xmlns:p14="http://schemas.microsoft.com/office/powerpoint/2010/main" val="3086995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plus souvent, les dispositifs de bord d'attaque sont déployés dans et hors de l'aile par un mouvement de «glisse» en utilisant des mécanismes de vérins et de rails (voir ci-dessus), tandis qu'un volet Krüger tourne autour d'un point d'articulation fixe en décrivant un mouvement circulaire pendant son déploiement. Ce type de volet fut inventé par l'ingénieur allemand Werner Krüger en 1943 et actuellement encore utilisé sur les bords d'attaque des gros avions entre le fuselage et les moteurs (bimoteur) et le fuselage et les moteurs internes (quadriréacteur).</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Effets : Augmentation de la portance par augmentation de la surface alaire et augmentation de la courbure, avec infléchissement de la trajectoire des filets d’air bien en amont de l'aile.</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C'est un petit volet accroché au bord d'attaque et rabattu sur l'intrados, le dessous de l'aile. En pivotant, tout en restant attaché, il augmente la courbure. Ce système est utilisé sur les avions de ligne.</a:t>
            </a: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56</a:t>
            </a:fld>
            <a:endParaRPr lang="fr-FR"/>
          </a:p>
        </p:txBody>
      </p:sp>
    </p:spTree>
    <p:extLst>
      <p:ext uri="{BB962C8B-B14F-4D97-AF65-F5344CB8AC3E}">
        <p14:creationId xmlns:p14="http://schemas.microsoft.com/office/powerpoint/2010/main" val="758105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smtClean="0">
                <a:solidFill>
                  <a:schemeClr val="tx1"/>
                </a:solidFill>
                <a:effectLst/>
                <a:latin typeface="+mn-lt"/>
                <a:ea typeface="+mn-ea"/>
                <a:cs typeface="+mn-cs"/>
              </a:rPr>
              <a:t>Figure 54 : </a:t>
            </a:r>
            <a:r>
              <a:rPr lang="fr-FR" sz="1200" kern="1200" dirty="0" smtClean="0">
                <a:solidFill>
                  <a:schemeClr val="tx1"/>
                </a:solidFill>
                <a:effectLst/>
                <a:latin typeface="+mn-lt"/>
                <a:ea typeface="+mn-ea"/>
                <a:cs typeface="+mn-cs"/>
              </a:rPr>
              <a:t>Agit à la fois en intrados comme le volet d’intrados et sur l’extrados (accélération des filets d’air), mais risque de décollement de la couche limite. Sa simplicité en fait le système hypersustentateur des avions légers.</a:t>
            </a:r>
          </a:p>
          <a:p>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Leur but est d'augmenter la portance à basse vitesse, en particulier pendant les phases de décollage et d'atterrissage. Bien que ceux-ci créent une augmentation de portance, ils créent également une augmentation de traînée qui peut aider ou gêner en fonction de la situation (décollage, approche ou atterrissage).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57</a:t>
            </a:fld>
            <a:endParaRPr lang="fr-FR"/>
          </a:p>
        </p:txBody>
      </p:sp>
    </p:spTree>
    <p:extLst>
      <p:ext uri="{BB962C8B-B14F-4D97-AF65-F5344CB8AC3E}">
        <p14:creationId xmlns:p14="http://schemas.microsoft.com/office/powerpoint/2010/main" val="2649931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58</a:t>
            </a:fld>
            <a:endParaRPr lang="fr-FR"/>
          </a:p>
        </p:txBody>
      </p:sp>
    </p:spTree>
    <p:extLst>
      <p:ext uri="{BB962C8B-B14F-4D97-AF65-F5344CB8AC3E}">
        <p14:creationId xmlns:p14="http://schemas.microsoft.com/office/powerpoint/2010/main" val="4133432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compression est la sollicitation inverse de la traction</a:t>
            </a:r>
          </a:p>
          <a:p>
            <a:r>
              <a:rPr lang="fr-FR" sz="1200" kern="1200" dirty="0" smtClean="0">
                <a:solidFill>
                  <a:schemeClr val="tx1"/>
                </a:solidFill>
                <a:effectLst/>
                <a:latin typeface="+mn-lt"/>
                <a:ea typeface="+mn-ea"/>
                <a:cs typeface="+mn-cs"/>
              </a:rPr>
              <a:t>A l’instar de ce qui s’est passé en traction, la pièce sollicitée rétrécit proportionnellement aux efforts; par contre, en fonction de la dimension de la pièce, une sollicitation en compression entraine :</a:t>
            </a:r>
          </a:p>
          <a:p>
            <a:pPr lvl="0"/>
            <a:r>
              <a:rPr lang="fr-FR" sz="1200" kern="1200" dirty="0" smtClean="0">
                <a:solidFill>
                  <a:schemeClr val="tx1"/>
                </a:solidFill>
                <a:effectLst/>
                <a:latin typeface="+mn-lt"/>
                <a:ea typeface="+mn-ea"/>
                <a:cs typeface="+mn-cs"/>
              </a:rPr>
              <a:t>Soit une pièce épaisse dans un premier temps, un rétrécissement de la pièce, pouvant aller jusqu’à la rupture</a:t>
            </a:r>
          </a:p>
          <a:p>
            <a:pPr lvl="0"/>
            <a:r>
              <a:rPr lang="fr-FR" sz="1200" kern="1200" dirty="0" smtClean="0">
                <a:solidFill>
                  <a:schemeClr val="tx1"/>
                </a:solidFill>
                <a:effectLst/>
                <a:latin typeface="+mn-lt"/>
                <a:ea typeface="+mn-ea"/>
                <a:cs typeface="+mn-cs"/>
              </a:rPr>
              <a:t>Soit par exemple pour une structure dont la longueur est importante par rapport à l’épaisseur, un flambage </a:t>
            </a:r>
          </a:p>
          <a:p>
            <a:r>
              <a:rPr lang="fr-FR" sz="1200" i="1" kern="1200" dirty="0" smtClean="0">
                <a:solidFill>
                  <a:schemeClr val="tx1"/>
                </a:solidFill>
                <a:effectLst/>
                <a:latin typeface="+mn-lt"/>
                <a:ea typeface="+mn-ea"/>
                <a:cs typeface="+mn-cs"/>
              </a:rPr>
              <a:t>Figure 17: Flambage.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a:t>
            </a:fld>
            <a:endParaRPr lang="fr-FR"/>
          </a:p>
        </p:txBody>
      </p:sp>
    </p:spTree>
    <p:extLst>
      <p:ext uri="{BB962C8B-B14F-4D97-AF65-F5344CB8AC3E}">
        <p14:creationId xmlns:p14="http://schemas.microsoft.com/office/powerpoint/2010/main" val="249318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59</a:t>
            </a:fld>
            <a:endParaRPr lang="fr-FR"/>
          </a:p>
        </p:txBody>
      </p:sp>
    </p:spTree>
    <p:extLst>
      <p:ext uri="{BB962C8B-B14F-4D97-AF65-F5344CB8AC3E}">
        <p14:creationId xmlns:p14="http://schemas.microsoft.com/office/powerpoint/2010/main" val="1444178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60</a:t>
            </a:fld>
            <a:endParaRPr lang="fr-FR"/>
          </a:p>
        </p:txBody>
      </p:sp>
    </p:spTree>
    <p:extLst>
      <p:ext uri="{BB962C8B-B14F-4D97-AF65-F5344CB8AC3E}">
        <p14:creationId xmlns:p14="http://schemas.microsoft.com/office/powerpoint/2010/main" val="2295837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61</a:t>
            </a:fld>
            <a:endParaRPr lang="fr-FR"/>
          </a:p>
        </p:txBody>
      </p:sp>
    </p:spTree>
    <p:extLst>
      <p:ext uri="{BB962C8B-B14F-4D97-AF65-F5344CB8AC3E}">
        <p14:creationId xmlns:p14="http://schemas.microsoft.com/office/powerpoint/2010/main" val="885538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Comme son nom l'indique ce type de volet permet de faire varier la courbure de l'aile, donc la portance et la traînée.</a:t>
            </a:r>
          </a:p>
          <a:p>
            <a:r>
              <a:rPr lang="fr-FR" sz="1200" kern="1200" dirty="0" smtClean="0">
                <a:solidFill>
                  <a:schemeClr val="tx1"/>
                </a:solidFill>
                <a:effectLst/>
                <a:latin typeface="+mn-lt"/>
                <a:ea typeface="+mn-ea"/>
                <a:cs typeface="+mn-cs"/>
              </a:rPr>
              <a:t>Ce type de volet est une simple articulation au bord de fuite et occupe une fraction de la profondeur de l'aile de 20 à 30 % (dessin ci-dessous). Le braquage crée une dépression sur l'extrados du volet, qui accroît les dépressions sur l'extrados de l'aile ; les surpressions sur l'intrados sont aussi augmentées, principalement sur la seconde moitié du profil. La portance maximum atteinte avec ce type de volet n'est pas spectaculaire, la traînée est élevée à cause de la séparation et le sillage n'est pas forcément stable. Le volet de courbure simple n'est donc plus utilisé.</a:t>
            </a:r>
          </a:p>
          <a:p>
            <a:r>
              <a:rPr lang="fr-FR" sz="1200" kern="1200" dirty="0" smtClean="0">
                <a:solidFill>
                  <a:schemeClr val="tx1"/>
                </a:solidFill>
                <a:effectLst/>
                <a:latin typeface="+mn-lt"/>
                <a:ea typeface="+mn-ea"/>
                <a:cs typeface="+mn-cs"/>
              </a:rPr>
              <a:t>Sur certains types de planeurs il est possible de braquer les volets négativement (vers le haut). En réduisant la courbure, la traînée est réduite mais la portance aussi. Ce qui permet d'augmenter la vitesse pour passer une zone délicate (descendance) ou de diminuer le temps de transit entre deux ascendances sans trop pénaliser la finesse.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62</a:t>
            </a:fld>
            <a:endParaRPr lang="fr-FR"/>
          </a:p>
        </p:txBody>
      </p:sp>
    </p:spTree>
    <p:extLst>
      <p:ext uri="{BB962C8B-B14F-4D97-AF65-F5344CB8AC3E}">
        <p14:creationId xmlns:p14="http://schemas.microsoft.com/office/powerpoint/2010/main" val="342823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Ici, une fente est ménagée entre le profil et le volet, dès que l'on braque celui-ci (dessin ci-dessous). La fente doit être très bien tracée. Elle doit être convergente pour accélérer le flux et avoir une direction telle que l'écoulement ne décolle pas sur le volet. À l'absence de décollement est liée la dépression sur le volet et donc également la vitesse à la sortie de la fente, puisque cette vitesse est déterminée principalement par la différence de pression entre intrados et extrados. Une fente trop étroite freine l'écoulement par viscosité, une fente trop large peut diminuer la dépression d'extrados du volet. Il existe donc une largeur optimale. Pour obtenir le meilleur fonctionnement à n'importe quel braquage, il est nécessaire d'adjoindre un dispositif cinématique tel que le volet puisse être translaté et pivoté à la fois. Cette solution est adoptée maintenant sur presque tous les avions modernes. Le volet à fente simple a été développé par </a:t>
            </a:r>
            <a:r>
              <a:rPr lang="fr-FR" sz="1200" kern="1200" dirty="0" err="1" smtClean="0">
                <a:solidFill>
                  <a:schemeClr val="tx1"/>
                </a:solidFill>
                <a:effectLst/>
                <a:latin typeface="+mn-lt"/>
                <a:ea typeface="+mn-ea"/>
                <a:cs typeface="+mn-cs"/>
              </a:rPr>
              <a:t>Handley</a:t>
            </a:r>
            <a:r>
              <a:rPr lang="fr-FR" sz="1200" kern="1200" dirty="0" smtClean="0">
                <a:solidFill>
                  <a:schemeClr val="tx1"/>
                </a:solidFill>
                <a:effectLst/>
                <a:latin typeface="+mn-lt"/>
                <a:ea typeface="+mn-ea"/>
                <a:cs typeface="+mn-cs"/>
              </a:rPr>
              <a:t> Page. II permet de retarder la séparation jusqu'à un angle de déflexion de 45°. La portance est accrue et la traînée réduite.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63</a:t>
            </a:fld>
            <a:endParaRPr lang="fr-FR"/>
          </a:p>
        </p:txBody>
      </p:sp>
    </p:spTree>
    <p:extLst>
      <p:ext uri="{BB962C8B-B14F-4D97-AF65-F5344CB8AC3E}">
        <p14:creationId xmlns:p14="http://schemas.microsoft.com/office/powerpoint/2010/main" val="2328373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volet Fowler (d'après H.D. Fowler) consiste en une aile auxiliaire qui vient se loger sous l'extrados de l'aile principale (dessin ci-dessous). Cette pseudo-aile est reculée en même temps qu'elle est braquée. On combine ainsi les effets de courbure, de fente et de variation de surface.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64</a:t>
            </a:fld>
            <a:endParaRPr lang="fr-FR"/>
          </a:p>
        </p:txBody>
      </p:sp>
    </p:spTree>
    <p:extLst>
      <p:ext uri="{BB962C8B-B14F-4D97-AF65-F5344CB8AC3E}">
        <p14:creationId xmlns:p14="http://schemas.microsoft.com/office/powerpoint/2010/main" val="39733753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Sur certains volets à fente, le décollement se produit sur le volet plutôt que sur l'aile. Pour éviter ce phénomène, nuisible à l'obtention d'un coefficient de portance élevé, les dispositifs hypersustentateurs à volets multiples ont été introduits (dessin ci-dessous). Dans ce type de systèmes le volet est lui-même </a:t>
            </a:r>
            <a:r>
              <a:rPr lang="fr-FR" sz="1200" kern="1200" dirty="0" err="1" smtClean="0">
                <a:solidFill>
                  <a:schemeClr val="tx1"/>
                </a:solidFill>
                <a:effectLst/>
                <a:latin typeface="+mn-lt"/>
                <a:ea typeface="+mn-ea"/>
                <a:cs typeface="+mn-cs"/>
              </a:rPr>
              <a:t>hypersustenté</a:t>
            </a:r>
            <a:r>
              <a:rPr lang="fr-FR" sz="1200" kern="1200" dirty="0" smtClean="0">
                <a:solidFill>
                  <a:schemeClr val="tx1"/>
                </a:solidFill>
                <a:effectLst/>
                <a:latin typeface="+mn-lt"/>
                <a:ea typeface="+mn-ea"/>
                <a:cs typeface="+mn-cs"/>
              </a:rPr>
              <a:t>. Ce type de volet peut être en deux ou trois parties, avec deux ou trois fentes (Voir ci-dessous photo du Boeing 747).</a:t>
            </a:r>
          </a:p>
          <a:p>
            <a:r>
              <a:rPr lang="fr-FR" sz="1200" kern="1200" dirty="0" smtClean="0">
                <a:solidFill>
                  <a:schemeClr val="tx1"/>
                </a:solidFill>
                <a:effectLst/>
                <a:latin typeface="+mn-lt"/>
                <a:ea typeface="+mn-ea"/>
                <a:cs typeface="+mn-cs"/>
              </a:rPr>
              <a:t>Dans tous les cas un gain est obtenu, mais il faut aussi tenir compte de l'augmentation du poids et de la complication mécanique.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65</a:t>
            </a:fld>
            <a:endParaRPr lang="fr-FR"/>
          </a:p>
        </p:txBody>
      </p:sp>
    </p:spTree>
    <p:extLst>
      <p:ext uri="{BB962C8B-B14F-4D97-AF65-F5344CB8AC3E}">
        <p14:creationId xmlns:p14="http://schemas.microsoft.com/office/powerpoint/2010/main" val="9022294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De l'air prélevé du ou des réacteurs est soufflé sur l'extrados au niveau du bord de fuite juste avant les volets lorsque ceux-ci sont abaissés pour redonner de l'énergie à la couche limite. </a:t>
            </a:r>
          </a:p>
          <a:p>
            <a:r>
              <a:rPr lang="fr-FR" sz="1200" kern="1200" dirty="0" smtClean="0">
                <a:solidFill>
                  <a:schemeClr val="tx1"/>
                </a:solidFill>
                <a:effectLst/>
                <a:latin typeface="+mn-lt"/>
                <a:ea typeface="+mn-ea"/>
                <a:cs typeface="+mn-cs"/>
              </a:rPr>
              <a:t>Exemple le F-104 </a:t>
            </a:r>
            <a:r>
              <a:rPr lang="fr-FR" sz="1200" kern="1200" dirty="0" err="1" smtClean="0">
                <a:solidFill>
                  <a:schemeClr val="tx1"/>
                </a:solidFill>
                <a:effectLst/>
                <a:latin typeface="+mn-lt"/>
                <a:ea typeface="+mn-ea"/>
                <a:cs typeface="+mn-cs"/>
              </a:rPr>
              <a:t>Starfighter</a:t>
            </a:r>
            <a:r>
              <a:rPr lang="fr-FR" sz="1200" kern="1200" dirty="0" smtClean="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67</a:t>
            </a:fld>
            <a:endParaRPr lang="fr-FR"/>
          </a:p>
        </p:txBody>
      </p:sp>
    </p:spTree>
    <p:extLst>
      <p:ext uri="{BB962C8B-B14F-4D97-AF65-F5344CB8AC3E}">
        <p14:creationId xmlns:p14="http://schemas.microsoft.com/office/powerpoint/2010/main" val="373086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couche limite est aspirée à travers de trous très fins sur l'extrados, ce qui retarde son décollement.</a:t>
            </a:r>
          </a:p>
          <a:p>
            <a:r>
              <a:rPr lang="fr-FR" sz="1200" kern="1200" dirty="0" smtClean="0">
                <a:solidFill>
                  <a:schemeClr val="tx1"/>
                </a:solidFill>
                <a:effectLst/>
                <a:latin typeface="+mn-lt"/>
                <a:ea typeface="+mn-ea"/>
                <a:cs typeface="+mn-cs"/>
              </a:rPr>
              <a:t>Ce système séduisant mais plus employé se heurte à des difficultés techniques (conduites d'aspiration) et consomme beaucoup d'énergie pour être efficace.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68</a:t>
            </a:fld>
            <a:endParaRPr lang="fr-FR"/>
          </a:p>
        </p:txBody>
      </p:sp>
    </p:spTree>
    <p:extLst>
      <p:ext uri="{BB962C8B-B14F-4D97-AF65-F5344CB8AC3E}">
        <p14:creationId xmlns:p14="http://schemas.microsoft.com/office/powerpoint/2010/main" val="1183730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L’action simultanée des dispositifs de Bord d’attaque et Bord de fuite augmente C</a:t>
            </a:r>
            <a:r>
              <a:rPr lang="fr-FR" sz="1200" kern="1200" baseline="-25000" dirty="0" smtClean="0">
                <a:solidFill>
                  <a:schemeClr val="tx1"/>
                </a:solidFill>
                <a:effectLst/>
                <a:latin typeface="+mn-lt"/>
                <a:ea typeface="+mn-ea"/>
                <a:cs typeface="+mn-cs"/>
              </a:rPr>
              <a:t>z max</a:t>
            </a:r>
            <a:r>
              <a:rPr lang="fr-FR" sz="1200" kern="1200" dirty="0" smtClean="0">
                <a:solidFill>
                  <a:schemeClr val="tx1"/>
                </a:solidFill>
                <a:effectLst/>
                <a:latin typeface="+mn-lt"/>
                <a:ea typeface="+mn-ea"/>
                <a:cs typeface="+mn-cs"/>
              </a:rPr>
              <a:t> et α</a:t>
            </a:r>
            <a:r>
              <a:rPr lang="fr-FR" sz="1200" kern="1200" baseline="-25000" dirty="0" err="1" smtClean="0">
                <a:solidFill>
                  <a:schemeClr val="tx1"/>
                </a:solidFill>
                <a:effectLst/>
                <a:latin typeface="+mn-lt"/>
                <a:ea typeface="+mn-ea"/>
                <a:cs typeface="+mn-cs"/>
              </a:rPr>
              <a:t>Czmax</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Pour 20°, C</a:t>
            </a:r>
            <a:r>
              <a:rPr lang="fr-FR" sz="1200" kern="1200" baseline="-25000" dirty="0" smtClean="0">
                <a:solidFill>
                  <a:schemeClr val="tx1"/>
                </a:solidFill>
                <a:effectLst/>
                <a:latin typeface="+mn-lt"/>
                <a:ea typeface="+mn-ea"/>
                <a:cs typeface="+mn-cs"/>
              </a:rPr>
              <a:t>z</a:t>
            </a:r>
            <a:r>
              <a:rPr lang="fr-FR" sz="1200" kern="1200" dirty="0" smtClean="0">
                <a:solidFill>
                  <a:schemeClr val="tx1"/>
                </a:solidFill>
                <a:effectLst/>
                <a:latin typeface="+mn-lt"/>
                <a:ea typeface="+mn-ea"/>
                <a:cs typeface="+mn-cs"/>
              </a:rPr>
              <a:t> augmente pour une variation faible de Cx : utilisation au décollage.</a:t>
            </a:r>
          </a:p>
          <a:p>
            <a:r>
              <a:rPr lang="fr-FR" sz="1200" kern="1200" dirty="0" smtClean="0">
                <a:solidFill>
                  <a:schemeClr val="tx1"/>
                </a:solidFill>
                <a:effectLst/>
                <a:latin typeface="+mn-lt"/>
                <a:ea typeface="+mn-ea"/>
                <a:cs typeface="+mn-cs"/>
              </a:rPr>
              <a:t>Pour 50°, C</a:t>
            </a:r>
            <a:r>
              <a:rPr lang="fr-FR" sz="1200" kern="1200" baseline="-25000" dirty="0" smtClean="0">
                <a:solidFill>
                  <a:schemeClr val="tx1"/>
                </a:solidFill>
                <a:effectLst/>
                <a:latin typeface="+mn-lt"/>
                <a:ea typeface="+mn-ea"/>
                <a:cs typeface="+mn-cs"/>
              </a:rPr>
              <a:t>z max</a:t>
            </a:r>
            <a:r>
              <a:rPr lang="fr-FR" sz="1200" kern="1200" dirty="0" smtClean="0">
                <a:solidFill>
                  <a:schemeClr val="tx1"/>
                </a:solidFill>
                <a:effectLst/>
                <a:latin typeface="+mn-lt"/>
                <a:ea typeface="+mn-ea"/>
                <a:cs typeface="+mn-cs"/>
              </a:rPr>
              <a:t> est maximal mais au prix d’une forte traînée : utilisation à l’atterrissage.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70</a:t>
            </a:fld>
            <a:endParaRPr lang="fr-FR"/>
          </a:p>
        </p:txBody>
      </p:sp>
    </p:spTree>
    <p:extLst>
      <p:ext uri="{BB962C8B-B14F-4D97-AF65-F5344CB8AC3E}">
        <p14:creationId xmlns:p14="http://schemas.microsoft.com/office/powerpoint/2010/main" val="2400257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parallèlement à la section, elle subit un cisaillement :</a:t>
                </a:r>
              </a:p>
              <a:p>
                <a:r>
                  <a:rPr lang="fr-FR" sz="1200" kern="1200" dirty="0">
                    <a:solidFill>
                      <a:schemeClr val="tx1"/>
                    </a:solidFill>
                    <a:effectLst/>
                    <a:latin typeface="+mn-lt"/>
                    <a:ea typeface="+mn-ea"/>
                    <a:cs typeface="+mn-cs"/>
                  </a:rPr>
                  <a:t>Dans la section, on va avoir antagonisme entre la partie droite qui veut suivre l’action de son poids et la parties gauche qui s’y oppose (S) cisaillée.</a:t>
                </a:r>
              </a:p>
              <a:p>
                <a:r>
                  <a:rPr lang="fr-FR" sz="1200" kern="1200" dirty="0" smtClean="0">
                    <a:solidFill>
                      <a:schemeClr val="tx1"/>
                    </a:solidFill>
                    <a:effectLst/>
                    <a:latin typeface="+mn-lt"/>
                    <a:ea typeface="+mn-ea"/>
                    <a:cs typeface="+mn-cs"/>
                  </a:rPr>
                  <a:t>Le </a:t>
                </a:r>
                <a:r>
                  <a:rPr lang="fr-FR" sz="1200" kern="1200" dirty="0">
                    <a:solidFill>
                      <a:schemeClr val="tx1"/>
                    </a:solidFill>
                    <a:effectLst/>
                    <a:latin typeface="+mn-lt"/>
                    <a:ea typeface="+mn-ea"/>
                    <a:cs typeface="+mn-cs"/>
                  </a:rPr>
                  <a:t>cisaillement n’est pas une sollicitation perpendiculaire à la section, comme la traction et la compression.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 </a:t>
                </a:r>
                <a:r>
                  <a:rPr lang="fr-FR" sz="1200" kern="1200" dirty="0">
                    <a:solidFill>
                      <a:schemeClr val="tx1"/>
                    </a:solidFill>
                    <a:effectLst/>
                    <a:latin typeface="+mn-lt"/>
                    <a:ea typeface="+mn-ea"/>
                    <a:cs typeface="+mn-cs"/>
                  </a:rPr>
                  <a:t>charge agit parallèlement à la section</a:t>
                </a:r>
              </a:p>
              <a:p>
                <a:r>
                  <a:rPr lang="fr-FR" sz="1200" kern="1200" dirty="0">
                    <a:solidFill>
                      <a:schemeClr val="tx1"/>
                    </a:solidFill>
                    <a:effectLst/>
                    <a:latin typeface="+mn-lt"/>
                    <a:ea typeface="+mn-ea"/>
                    <a:cs typeface="+mn-cs"/>
                  </a:rPr>
                  <a:t>Un effort T appliquée parallèlement à une section est appelle l’effort tranchant. A l’image de la traction on définit la contrainte de cisaillement comme :</a:t>
                </a:r>
              </a:p>
              <a:p>
                <a:pPr/>
                <a14:m>
                  <m:oMathPara xmlns:m="http://schemas.openxmlformats.org/officeDocument/2006/math">
                    <m:oMathParaPr>
                      <m:jc m:val="centerGroup"/>
                    </m:oMathParaPr>
                    <m:oMath xmlns:m="http://schemas.openxmlformats.org/officeDocument/2006/math">
                      <m:r>
                        <a:rPr lang="fr-FR" sz="1200" i="1" kern="1200">
                          <a:solidFill>
                            <a:schemeClr val="tx1"/>
                          </a:solidFill>
                          <a:effectLst/>
                          <a:latin typeface="Cambria Math" panose="02040503050406030204" pitchFamily="18" charset="0"/>
                          <a:ea typeface="+mn-ea"/>
                          <a:cs typeface="+mn-cs"/>
                        </a:rPr>
                        <m:t>𝜏</m:t>
                      </m:r>
                      <m:r>
                        <a:rPr lang="fr-FR" sz="1200" kern="1200">
                          <a:solidFill>
                            <a:schemeClr val="tx1"/>
                          </a:solidFill>
                          <a:effectLst/>
                          <a:latin typeface="Cambria Math" panose="02040503050406030204" pitchFamily="18" charset="0"/>
                          <a:ea typeface="+mn-ea"/>
                          <a:cs typeface="+mn-cs"/>
                        </a:rPr>
                        <m:t>=</m:t>
                      </m:r>
                      <m:f>
                        <m:fPr>
                          <m:ctrlPr>
                            <a:rPr lang="fr-FR" sz="1200" i="1" kern="1200">
                              <a:solidFill>
                                <a:schemeClr val="tx1"/>
                              </a:solidFill>
                              <a:effectLst/>
                              <a:latin typeface="Cambria Math" panose="02040503050406030204" pitchFamily="18" charset="0"/>
                              <a:ea typeface="+mn-ea"/>
                              <a:cs typeface="+mn-cs"/>
                            </a:rPr>
                          </m:ctrlPr>
                        </m:fPr>
                        <m:num>
                          <m:r>
                            <a:rPr lang="fr-FR" sz="1200" i="1" kern="1200">
                              <a:solidFill>
                                <a:schemeClr val="tx1"/>
                              </a:solidFill>
                              <a:effectLst/>
                              <a:latin typeface="Cambria Math" panose="02040503050406030204" pitchFamily="18" charset="0"/>
                              <a:ea typeface="+mn-ea"/>
                              <a:cs typeface="+mn-cs"/>
                            </a:rPr>
                            <m:t>𝑇</m:t>
                          </m:r>
                        </m:num>
                        <m:den>
                          <m:r>
                            <a:rPr lang="fr-FR" sz="1200" i="1" kern="1200">
                              <a:solidFill>
                                <a:schemeClr val="tx1"/>
                              </a:solidFill>
                              <a:effectLst/>
                              <a:latin typeface="Cambria Math" panose="02040503050406030204" pitchFamily="18" charset="0"/>
                              <a:ea typeface="+mn-ea"/>
                              <a:cs typeface="+mn-cs"/>
                            </a:rPr>
                            <m:t>𝑆</m:t>
                          </m:r>
                        </m:den>
                      </m:f>
                    </m:oMath>
                  </m:oMathPara>
                </a14:m>
                <a:endParaRPr lang="fr-FR" sz="1200"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parallèlement à la section, elle subit un cisaillement :</a:t>
                </a:r>
              </a:p>
              <a:p>
                <a:r>
                  <a:rPr lang="fr-FR" sz="1200" kern="1200" dirty="0">
                    <a:solidFill>
                      <a:schemeClr val="tx1"/>
                    </a:solidFill>
                    <a:effectLst/>
                    <a:latin typeface="+mn-lt"/>
                    <a:ea typeface="+mn-ea"/>
                    <a:cs typeface="+mn-cs"/>
                  </a:rPr>
                  <a:t>Dans la section, on va avoir antagonisme entre la partie droite qui veut suivre l’action de son poids et la parties gauche qui s’y oppose (S) cisaillée.</a:t>
                </a:r>
              </a:p>
              <a:p>
                <a:r>
                  <a:rPr lang="fr-FR" sz="1200" i="1" kern="1200" dirty="0">
                    <a:solidFill>
                      <a:schemeClr val="tx1"/>
                    </a:solidFill>
                    <a:effectLst/>
                    <a:latin typeface="+mn-lt"/>
                    <a:ea typeface="+mn-ea"/>
                    <a:cs typeface="+mn-cs"/>
                  </a:rPr>
                  <a:t>Figure 18: Cisaillement</a:t>
                </a:r>
              </a:p>
              <a:p>
                <a:r>
                  <a:rPr lang="fr-FR" sz="1200" kern="1200" dirty="0">
                    <a:solidFill>
                      <a:schemeClr val="tx1"/>
                    </a:solidFill>
                    <a:effectLst/>
                    <a:latin typeface="+mn-lt"/>
                    <a:ea typeface="+mn-ea"/>
                    <a:cs typeface="+mn-cs"/>
                  </a:rPr>
                  <a:t>Le cisaillement n’est pas une sollicitation perpendiculaire à la section, comme la traction et la compression. La charge agit parallèlement à la section</a:t>
                </a:r>
              </a:p>
              <a:p>
                <a:r>
                  <a:rPr lang="fr-FR" sz="1200" kern="1200" dirty="0">
                    <a:solidFill>
                      <a:schemeClr val="tx1"/>
                    </a:solidFill>
                    <a:effectLst/>
                    <a:latin typeface="+mn-lt"/>
                    <a:ea typeface="+mn-ea"/>
                    <a:cs typeface="+mn-cs"/>
                  </a:rPr>
                  <a:t>Un effort T appliquée parallèlement à une section est appelle l’effort tranchant. A l’image de la traction on définit la contrainte de cisaillement comme :</a:t>
                </a:r>
              </a:p>
              <a:p>
                <a:r>
                  <a:rPr lang="fr-FR" sz="1200" i="0" kern="1200">
                    <a:solidFill>
                      <a:schemeClr val="tx1"/>
                    </a:solidFill>
                    <a:effectLst/>
                    <a:latin typeface="+mn-lt"/>
                    <a:ea typeface="+mn-ea"/>
                    <a:cs typeface="+mn-cs"/>
                  </a:rPr>
                  <a:t>𝜏=𝑇/𝑆</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Sous l’influence de ces contraintes, la pièce va se déformer et les 2 faces en question vont glisser l’une par rapport à l’autre. L’angle γ, infiniment petit, qui définit cette distorsion, s’appelle l’angle de glissement.</a:t>
                </a:r>
              </a:p>
              <a:p>
                <a:r>
                  <a:rPr lang="fr-FR" sz="1200" kern="1200" dirty="0">
                    <a:solidFill>
                      <a:schemeClr val="tx1"/>
                    </a:solidFill>
                    <a:effectLst/>
                    <a:latin typeface="+mn-lt"/>
                    <a:ea typeface="+mn-ea"/>
                    <a:cs typeface="+mn-cs"/>
                  </a:rPr>
                  <a:t>Dans le cas du cisaillement, il en est de même et l’on dira que l’angle de glissement γ est proportionnel à sa cause, c’est-à-dire à la contrainte tangentielle de cisaillement τ. Cela s’exprime de la façon suivante :</a:t>
                </a:r>
              </a:p>
              <a:p>
                <a:r>
                  <a:rPr lang="fr-FR" sz="1200" kern="1200" dirty="0">
                    <a:solidFill>
                      <a:schemeClr val="tx1"/>
                    </a:solidFill>
                    <a:effectLst/>
                    <a:latin typeface="+mn-lt"/>
                    <a:ea typeface="+mn-ea"/>
                    <a:cs typeface="+mn-cs"/>
                  </a:rPr>
                  <a:t>𝜏=𝛾𝐺</a:t>
                </a:r>
              </a:p>
              <a:p>
                <a:r>
                  <a:rPr lang="fr-FR" sz="1200" kern="1200" dirty="0">
                    <a:solidFill>
                      <a:schemeClr val="tx1"/>
                    </a:solidFill>
                    <a:effectLst/>
                    <a:latin typeface="+mn-lt"/>
                    <a:ea typeface="+mn-ea"/>
                    <a:cs typeface="+mn-cs"/>
                  </a:rPr>
                  <a:t>G module de glissement ou encore module de Coulomb</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9</a:t>
            </a:fld>
            <a:endParaRPr lang="fr-FR"/>
          </a:p>
        </p:txBody>
      </p:sp>
    </p:spTree>
    <p:extLst>
      <p:ext uri="{BB962C8B-B14F-4D97-AF65-F5344CB8AC3E}">
        <p14:creationId xmlns:p14="http://schemas.microsoft.com/office/powerpoint/2010/main" val="3393294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71</a:t>
            </a:fld>
            <a:endParaRPr lang="fr-FR"/>
          </a:p>
        </p:txBody>
      </p:sp>
    </p:spTree>
    <p:extLst>
      <p:ext uri="{BB962C8B-B14F-4D97-AF65-F5344CB8AC3E}">
        <p14:creationId xmlns:p14="http://schemas.microsoft.com/office/powerpoint/2010/main" val="3445671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Ils </a:t>
            </a:r>
            <a:r>
              <a:rPr lang="fr-FR" sz="1200" kern="1200" dirty="0" smtClean="0">
                <a:solidFill>
                  <a:schemeClr val="tx1"/>
                </a:solidFill>
                <a:effectLst/>
                <a:latin typeface="+mn-lt"/>
                <a:ea typeface="+mn-ea"/>
                <a:cs typeface="+mn-cs"/>
              </a:rPr>
              <a:t>sont commandés par des vérins hydrauliques et secourus par le circuit de secours hydraulique.</a:t>
            </a:r>
          </a:p>
          <a:p>
            <a:r>
              <a:rPr lang="fr-FR" sz="1200" kern="1200" dirty="0" smtClean="0">
                <a:solidFill>
                  <a:schemeClr val="tx1"/>
                </a:solidFill>
                <a:effectLst/>
                <a:latin typeface="+mn-lt"/>
                <a:ea typeface="+mn-ea"/>
                <a:cs typeface="+mn-cs"/>
              </a:rPr>
              <a:t>Ils peuvent être sortis de 2° (2,3,6 et 7 sont alors seulement sortis) ou de 5° (tous les becs sortis). Le fonctionnement en secours n’autorise que la sortie de tous les becs.</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72</a:t>
            </a:fld>
            <a:endParaRPr lang="fr-FR"/>
          </a:p>
        </p:txBody>
      </p:sp>
    </p:spTree>
    <p:extLst>
      <p:ext uri="{BB962C8B-B14F-4D97-AF65-F5344CB8AC3E}">
        <p14:creationId xmlns:p14="http://schemas.microsoft.com/office/powerpoint/2010/main" val="17042490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74</a:t>
            </a:fld>
            <a:endParaRPr lang="fr-FR"/>
          </a:p>
        </p:txBody>
      </p:sp>
    </p:spTree>
    <p:extLst>
      <p:ext uri="{BB962C8B-B14F-4D97-AF65-F5344CB8AC3E}">
        <p14:creationId xmlns:p14="http://schemas.microsoft.com/office/powerpoint/2010/main" val="228008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75</a:t>
            </a:fld>
            <a:endParaRPr lang="fr-FR"/>
          </a:p>
        </p:txBody>
      </p:sp>
    </p:spTree>
    <p:extLst>
      <p:ext uri="{BB962C8B-B14F-4D97-AF65-F5344CB8AC3E}">
        <p14:creationId xmlns:p14="http://schemas.microsoft.com/office/powerpoint/2010/main" val="14068907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aérofreins placés sur le fuselage n'ont pas d'influence sur la portance. </a:t>
            </a:r>
          </a:p>
          <a:p>
            <a:r>
              <a:rPr lang="fr-FR" sz="1200" b="0" i="0" kern="1200" dirty="0" smtClean="0">
                <a:solidFill>
                  <a:schemeClr val="tx1"/>
                </a:solidFill>
                <a:effectLst/>
                <a:latin typeface="+mn-lt"/>
                <a:ea typeface="+mn-ea"/>
                <a:cs typeface="+mn-cs"/>
              </a:rPr>
              <a:t>Exemple: </a:t>
            </a:r>
            <a:r>
              <a:rPr lang="fr-FR" sz="1200" b="0" i="0" kern="1200" dirty="0" err="1" smtClean="0">
                <a:solidFill>
                  <a:schemeClr val="tx1"/>
                </a:solidFill>
                <a:effectLst/>
                <a:latin typeface="+mn-lt"/>
                <a:ea typeface="+mn-ea"/>
                <a:cs typeface="+mn-cs"/>
              </a:rPr>
              <a:t>McDonnel</a:t>
            </a:r>
            <a:r>
              <a:rPr lang="fr-FR" sz="1200" b="0" i="0" kern="1200" dirty="0" smtClean="0">
                <a:solidFill>
                  <a:schemeClr val="tx1"/>
                </a:solidFill>
                <a:effectLst/>
                <a:latin typeface="+mn-lt"/>
                <a:ea typeface="+mn-ea"/>
                <a:cs typeface="+mn-cs"/>
              </a:rPr>
              <a:t>-Douglas F-15 </a:t>
            </a:r>
            <a:r>
              <a:rPr lang="fr-FR" sz="1200" b="0" i="0" kern="1200" dirty="0" err="1" smtClean="0">
                <a:solidFill>
                  <a:schemeClr val="tx1"/>
                </a:solidFill>
                <a:effectLst/>
                <a:latin typeface="+mn-lt"/>
                <a:ea typeface="+mn-ea"/>
                <a:cs typeface="+mn-cs"/>
              </a:rPr>
              <a:t>Eagle</a:t>
            </a:r>
            <a:endParaRPr lang="fr-FR" sz="1200" b="0" i="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76</a:t>
            </a:fld>
            <a:endParaRPr lang="fr-FR"/>
          </a:p>
        </p:txBody>
      </p:sp>
    </p:spTree>
    <p:extLst>
      <p:ext uri="{BB962C8B-B14F-4D97-AF65-F5344CB8AC3E}">
        <p14:creationId xmlns:p14="http://schemas.microsoft.com/office/powerpoint/2010/main" val="656080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77</a:t>
            </a:fld>
            <a:endParaRPr lang="fr-FR"/>
          </a:p>
        </p:txBody>
      </p:sp>
    </p:spTree>
    <p:extLst>
      <p:ext uri="{BB962C8B-B14F-4D97-AF65-F5344CB8AC3E}">
        <p14:creationId xmlns:p14="http://schemas.microsoft.com/office/powerpoint/2010/main" val="3262251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Ci-dessous l'un des quatre panneaux d'aérofreins déployés autour de la tuyère du Mig 23.</a:t>
            </a:r>
            <a:r>
              <a:rPr lang="fr-FR" dirty="0" smtClean="0"/>
              <a:t/>
            </a:r>
            <a:br>
              <a:rPr lang="fr-FR" dirty="0" smtClean="0"/>
            </a:br>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78</a:t>
            </a:fld>
            <a:endParaRPr lang="fr-FR"/>
          </a:p>
        </p:txBody>
      </p:sp>
    </p:spTree>
    <p:extLst>
      <p:ext uri="{BB962C8B-B14F-4D97-AF65-F5344CB8AC3E}">
        <p14:creationId xmlns:p14="http://schemas.microsoft.com/office/powerpoint/2010/main" val="12772933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Dans le cône de queue</a:t>
            </a:r>
          </a:p>
          <a:p>
            <a:r>
              <a:rPr lang="fr-FR" sz="1200" b="0" i="0" kern="1200" dirty="0" smtClean="0">
                <a:solidFill>
                  <a:schemeClr val="tx1"/>
                </a:solidFill>
                <a:effectLst/>
                <a:latin typeface="+mn-lt"/>
                <a:ea typeface="+mn-ea"/>
                <a:cs typeface="+mn-cs"/>
              </a:rPr>
              <a:t>Ils sont utilisés par certains ou les Fokker 28, 70, 100.</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79</a:t>
            </a:fld>
            <a:endParaRPr lang="fr-FR"/>
          </a:p>
        </p:txBody>
      </p:sp>
    </p:spTree>
    <p:extLst>
      <p:ext uri="{BB962C8B-B14F-4D97-AF65-F5344CB8AC3E}">
        <p14:creationId xmlns:p14="http://schemas.microsoft.com/office/powerpoint/2010/main" val="4088320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80</a:t>
            </a:fld>
            <a:endParaRPr lang="fr-FR"/>
          </a:p>
        </p:txBody>
      </p:sp>
    </p:spTree>
    <p:extLst>
      <p:ext uri="{BB962C8B-B14F-4D97-AF65-F5344CB8AC3E}">
        <p14:creationId xmlns:p14="http://schemas.microsoft.com/office/powerpoint/2010/main" val="1075178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81</a:t>
            </a:fld>
            <a:endParaRPr lang="fr-FR"/>
          </a:p>
        </p:txBody>
      </p:sp>
    </p:spTree>
    <p:extLst>
      <p:ext uri="{BB962C8B-B14F-4D97-AF65-F5344CB8AC3E}">
        <p14:creationId xmlns:p14="http://schemas.microsoft.com/office/powerpoint/2010/main" val="2814521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Sous l’influence de ces contraintes, la pièce va se déformer et les 2 faces en question vont glisser l’une par rapport à l’autre. </a:t>
            </a:r>
          </a:p>
          <a:p>
            <a:r>
              <a:rPr lang="fr-FR" sz="1200" kern="1200" dirty="0" smtClean="0">
                <a:solidFill>
                  <a:schemeClr val="tx1"/>
                </a:solidFill>
                <a:effectLst/>
                <a:latin typeface="+mn-lt"/>
                <a:ea typeface="+mn-ea"/>
                <a:cs typeface="+mn-cs"/>
              </a:rPr>
              <a:t>L’angle γ, infiniment petit, qui définit cette distorsion, s’appelle l’angle de glissement.</a:t>
            </a:r>
          </a:p>
          <a:p>
            <a:r>
              <a:rPr lang="fr-FR" sz="1200" kern="1200" dirty="0" smtClean="0">
                <a:solidFill>
                  <a:schemeClr val="tx1"/>
                </a:solidFill>
                <a:effectLst/>
                <a:latin typeface="+mn-lt"/>
                <a:ea typeface="+mn-ea"/>
                <a:cs typeface="+mn-cs"/>
              </a:rPr>
              <a:t>Dans le cas du cisaillement, il en est de même et l’on dira que l’angle de glissement γ est proportionnel à sa cause, c’est-à-dire à la contrainte tangentielle de cisaillement τ. Cela s’exprime de la façon suivante :</a:t>
            </a:r>
          </a:p>
          <a:p>
            <a:r>
              <a:rPr lang="fr-FR" sz="1200" kern="1200" dirty="0" smtClean="0">
                <a:solidFill>
                  <a:schemeClr val="tx1"/>
                </a:solidFill>
                <a:effectLst/>
                <a:latin typeface="+mn-lt"/>
                <a:ea typeface="+mn-ea"/>
                <a:cs typeface="+mn-cs"/>
              </a:rPr>
              <a:t>𝜏=𝛾𝐺</a:t>
            </a:r>
          </a:p>
          <a:p>
            <a:r>
              <a:rPr lang="fr-FR" sz="1200" kern="1200" dirty="0" smtClean="0">
                <a:solidFill>
                  <a:schemeClr val="tx1"/>
                </a:solidFill>
                <a:effectLst/>
                <a:latin typeface="+mn-lt"/>
                <a:ea typeface="+mn-ea"/>
                <a:cs typeface="+mn-cs"/>
              </a:rPr>
              <a:t>G module de glissement ou encore module de Coulomb</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a:t>
            </a:fld>
            <a:endParaRPr lang="fr-FR"/>
          </a:p>
        </p:txBody>
      </p:sp>
    </p:spTree>
    <p:extLst>
      <p:ext uri="{BB962C8B-B14F-4D97-AF65-F5344CB8AC3E}">
        <p14:creationId xmlns:p14="http://schemas.microsoft.com/office/powerpoint/2010/main" val="18407966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Influence des aérofreins sur la polaire Eiffel</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82</a:t>
            </a:fld>
            <a:endParaRPr lang="fr-FR"/>
          </a:p>
        </p:txBody>
      </p:sp>
    </p:spTree>
    <p:extLst>
      <p:ext uri="{BB962C8B-B14F-4D97-AF65-F5344CB8AC3E}">
        <p14:creationId xmlns:p14="http://schemas.microsoft.com/office/powerpoint/2010/main" val="379301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spoilers sont des surfaces mobiles d'extrados dont le braquage provoque, sur l'aile concernée, un accroissement de traînée et une diminution de portance. Pour ne pas perturber l'écoulement aérodynamique sur l'aileron, les spoilers sont toujours décalés par rapport aux ailerons.</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L'airbus 319 servira de base pour les explications suivantes.</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Sur cet appareil cinq panneaux mobiles numérotés de </a:t>
            </a:r>
            <a:r>
              <a:rPr lang="fr-FR" sz="1200" b="1" i="0" kern="1200" dirty="0" smtClean="0">
                <a:solidFill>
                  <a:schemeClr val="tx1"/>
                </a:solidFill>
                <a:effectLst/>
                <a:latin typeface="+mn-lt"/>
                <a:ea typeface="+mn-ea"/>
                <a:cs typeface="+mn-cs"/>
              </a:rPr>
              <a:t>1 à 5 </a:t>
            </a:r>
            <a:r>
              <a:rPr lang="fr-FR" sz="1200" b="0" i="0" kern="1200" dirty="0" smtClean="0">
                <a:solidFill>
                  <a:schemeClr val="tx1"/>
                </a:solidFill>
                <a:effectLst/>
                <a:latin typeface="+mn-lt"/>
                <a:ea typeface="+mn-ea"/>
                <a:cs typeface="+mn-cs"/>
              </a:rPr>
              <a:t>composent les spoilers.</a:t>
            </a:r>
          </a:p>
          <a:p>
            <a:r>
              <a:rPr lang="fr-FR" sz="1200" b="0" i="0" kern="1200" dirty="0" smtClean="0">
                <a:solidFill>
                  <a:schemeClr val="tx1"/>
                </a:solidFill>
                <a:effectLst/>
                <a:latin typeface="+mn-lt"/>
                <a:ea typeface="+mn-ea"/>
                <a:cs typeface="+mn-cs"/>
              </a:rPr>
              <a:t>Chaque panneau est commandé par un vérin hydraulique. Ce vérin hydraulique étant lui-même commandé par une </a:t>
            </a:r>
            <a:r>
              <a:rPr lang="fr-FR" sz="1200" b="0" i="0" kern="1200" dirty="0" err="1" smtClean="0">
                <a:solidFill>
                  <a:schemeClr val="tx1"/>
                </a:solidFill>
                <a:effectLst/>
                <a:latin typeface="+mn-lt"/>
                <a:ea typeface="+mn-ea"/>
                <a:cs typeface="+mn-cs"/>
              </a:rPr>
              <a:t>servo-valve</a:t>
            </a:r>
            <a:r>
              <a:rPr lang="fr-FR" sz="1200" b="0" i="0" kern="1200" dirty="0" smtClean="0">
                <a:solidFill>
                  <a:schemeClr val="tx1"/>
                </a:solidFill>
                <a:effectLst/>
                <a:latin typeface="+mn-lt"/>
                <a:ea typeface="+mn-ea"/>
                <a:cs typeface="+mn-cs"/>
              </a:rPr>
              <a:t> qui reçoit des ordres électriques provenant du boitier de commande.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83</a:t>
            </a:fld>
            <a:endParaRPr lang="fr-FR"/>
          </a:p>
        </p:txBody>
      </p:sp>
    </p:spTree>
    <p:extLst>
      <p:ext uri="{BB962C8B-B14F-4D97-AF65-F5344CB8AC3E}">
        <p14:creationId xmlns:p14="http://schemas.microsoft.com/office/powerpoint/2010/main" val="23936957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85</a:t>
            </a:fld>
            <a:endParaRPr lang="fr-FR"/>
          </a:p>
        </p:txBody>
      </p:sp>
    </p:spTree>
    <p:extLst>
      <p:ext uri="{BB962C8B-B14F-4D97-AF65-F5344CB8AC3E}">
        <p14:creationId xmlns:p14="http://schemas.microsoft.com/office/powerpoint/2010/main" val="19371996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Au sol</a:t>
            </a:r>
            <a:r>
              <a:rPr lang="fr-FR" sz="1200" b="0" i="0" kern="1200" dirty="0" smtClean="0">
                <a:solidFill>
                  <a:schemeClr val="tx1"/>
                </a:solidFill>
                <a:effectLst/>
                <a:latin typeface="+mn-lt"/>
                <a:ea typeface="+mn-ea"/>
                <a:cs typeface="+mn-cs"/>
              </a:rPr>
              <a:t> : à l'atterrissage après le toucher des roues, braqués symétriquement ils jouent le rôle d'aérofreins et de destructeurs de portance. A vitesse élevée l'avion est ainsi plaqué au sol ce qui augmente l'efficacité du freinage.</a:t>
            </a:r>
            <a:r>
              <a:rPr lang="fr-FR" dirty="0" smtClean="0"/>
              <a:t/>
            </a:r>
            <a:br>
              <a:rPr lang="fr-FR" dirty="0" smtClean="0"/>
            </a:br>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86</a:t>
            </a:fld>
            <a:endParaRPr lang="fr-FR"/>
          </a:p>
        </p:txBody>
      </p:sp>
    </p:spTree>
    <p:extLst>
      <p:ext uri="{BB962C8B-B14F-4D97-AF65-F5344CB8AC3E}">
        <p14:creationId xmlns:p14="http://schemas.microsoft.com/office/powerpoint/2010/main" val="426045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87</a:t>
            </a:fld>
            <a:endParaRPr lang="fr-FR"/>
          </a:p>
        </p:txBody>
      </p:sp>
    </p:spTree>
    <p:extLst>
      <p:ext uri="{BB962C8B-B14F-4D97-AF65-F5344CB8AC3E}">
        <p14:creationId xmlns:p14="http://schemas.microsoft.com/office/powerpoint/2010/main" val="3077153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Soit une pièce allongée de section ronde ; appliquons une torsion </a:t>
                </a:r>
              </a:p>
              <a:p>
                <a:r>
                  <a:rPr lang="fr-FR" sz="1200" kern="1200" dirty="0" smtClean="0">
                    <a:solidFill>
                      <a:schemeClr val="tx1"/>
                    </a:solidFill>
                    <a:effectLst/>
                    <a:latin typeface="+mn-lt"/>
                    <a:ea typeface="+mn-ea"/>
                    <a:cs typeface="+mn-cs"/>
                  </a:rPr>
                  <a:t>Toutes </a:t>
                </a:r>
                <a:r>
                  <a:rPr lang="fr-FR" sz="1200" kern="1200" dirty="0">
                    <a:solidFill>
                      <a:schemeClr val="tx1"/>
                    </a:solidFill>
                    <a:effectLst/>
                    <a:latin typeface="+mn-lt"/>
                    <a:ea typeface="+mn-ea"/>
                    <a:cs typeface="+mn-cs"/>
                  </a:rPr>
                  <a:t>les parties de la pièce sont entrainées en rotation, a l’exception du centre de chaque section ; la ligne de tous ces centres est appelée fibre neutre.</a:t>
                </a:r>
              </a:p>
              <a:p>
                <a:r>
                  <a:rPr lang="fr-FR" sz="1200" kern="1200" dirty="0">
                    <a:solidFill>
                      <a:schemeClr val="tx1"/>
                    </a:solidFill>
                    <a:effectLst/>
                    <a:latin typeface="+mn-lt"/>
                    <a:ea typeface="+mn-ea"/>
                    <a:cs typeface="+mn-cs"/>
                  </a:rPr>
                  <a:t>Cette sollicitation génère au sein de la pièce une contrainte de cisaillement qui est maximale à l’encastrement et décroit pour devenir nulle à l’extrémité. </a:t>
                </a:r>
              </a:p>
              <a:p>
                <a:r>
                  <a:rPr lang="fr-FR" sz="1200" kern="1200" dirty="0">
                    <a:solidFill>
                      <a:schemeClr val="tx1"/>
                    </a:solidFill>
                    <a:effectLst/>
                    <a:latin typeface="+mn-lt"/>
                    <a:ea typeface="+mn-ea"/>
                    <a:cs typeface="+mn-cs"/>
                  </a:rPr>
                  <a:t>Ce cisaillement est maximum en surface et va diminuer en se dirigeant vers le centre, ou il est nul</a:t>
                </a:r>
              </a:p>
              <a:p>
                <a:r>
                  <a:rPr lang="fr-FR" sz="1200" kern="1200" dirty="0">
                    <a:solidFill>
                      <a:schemeClr val="tx1"/>
                    </a:solidFill>
                    <a:effectLst/>
                    <a:latin typeface="+mn-lt"/>
                    <a:ea typeface="+mn-ea"/>
                    <a:cs typeface="+mn-cs"/>
                  </a:rPr>
                  <a:t>Dans le domaine élastique, le moment de torsion 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est proportionnel à l'angle unitaire de torsion θ :</a:t>
                </a:r>
              </a:p>
              <a:p>
                <a:r>
                  <a:rPr lang="fr-FR" sz="1200" kern="1200" dirty="0">
                    <a:solidFill>
                      <a:schemeClr val="tx1"/>
                    </a:solidFill>
                    <a:effectLst/>
                    <a:latin typeface="+mn-lt"/>
                    <a:ea typeface="+mn-ea"/>
                    <a:cs typeface="+mn-cs"/>
                  </a:rPr>
                  <a:t>𝜃</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𝛼</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𝐿</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sSub>
                        <m:sSubPr>
                          <m:ctrlPr>
                            <a:rPr lang="fr-FR" sz="1200" i="1" kern="1200">
                              <a:solidFill>
                                <a:schemeClr val="tx1"/>
                              </a:solidFill>
                              <a:effectLst/>
                              <a:latin typeface="Cambria Math" panose="02040503050406030204" pitchFamily="18" charset="0"/>
                              <a:ea typeface="+mn-ea"/>
                              <a:cs typeface="+mn-cs"/>
                            </a:rPr>
                          </m:ctrlPr>
                        </m:sSubPr>
                        <m:e>
                          <m:r>
                            <a:rPr lang="fr-FR" sz="1200" i="1" kern="1200">
                              <a:solidFill>
                                <a:schemeClr val="tx1"/>
                              </a:solidFill>
                              <a:effectLst/>
                              <a:latin typeface="Cambria Math" panose="02040503050406030204" pitchFamily="18" charset="0"/>
                              <a:ea typeface="+mn-ea"/>
                              <a:cs typeface="+mn-cs"/>
                            </a:rPr>
                            <m:t>𝑀</m:t>
                          </m:r>
                        </m:e>
                        <m:sub>
                          <m:r>
                            <a:rPr lang="fr-FR" sz="1200" i="1" kern="1200">
                              <a:solidFill>
                                <a:schemeClr val="tx1"/>
                              </a:solidFill>
                              <a:effectLst/>
                              <a:latin typeface="Cambria Math" panose="02040503050406030204" pitchFamily="18" charset="0"/>
                              <a:ea typeface="+mn-ea"/>
                              <a:cs typeface="+mn-cs"/>
                            </a:rPr>
                            <m:t>𝑡</m:t>
                          </m:r>
                        </m:sub>
                      </m:sSub>
                      <m:r>
                        <a:rPr lang="en-US" sz="1200" i="1"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𝐺</m:t>
                      </m:r>
                      <m:r>
                        <a:rPr lang="en-US" sz="1200" i="1" kern="1200">
                          <a:solidFill>
                            <a:schemeClr val="tx1"/>
                          </a:solidFill>
                          <a:effectLst/>
                          <a:latin typeface="Cambria Math" panose="02040503050406030204" pitchFamily="18" charset="0"/>
                          <a:ea typeface="+mn-ea"/>
                          <a:cs typeface="+mn-cs"/>
                        </a:rPr>
                        <m:t>×</m:t>
                      </m:r>
                      <m:sSub>
                        <m:sSubPr>
                          <m:ctrlPr>
                            <a:rPr lang="fr-FR" sz="1200" i="1" kern="1200">
                              <a:solidFill>
                                <a:schemeClr val="tx1"/>
                              </a:solidFill>
                              <a:effectLst/>
                              <a:latin typeface="Cambria Math" panose="02040503050406030204" pitchFamily="18" charset="0"/>
                              <a:ea typeface="+mn-ea"/>
                              <a:cs typeface="+mn-cs"/>
                            </a:rPr>
                          </m:ctrlPr>
                        </m:sSubPr>
                        <m:e>
                          <m:r>
                            <a:rPr lang="fr-FR"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𝜃</m:t>
                      </m:r>
                    </m:oMath>
                  </m:oMathPara>
                </a14:m>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moment de torsion (N.mm).</a:t>
                </a:r>
              </a:p>
              <a:p>
                <a:pPr lvl="0"/>
                <a:r>
                  <a:rPr lang="fr-FR" sz="1200" kern="1200" dirty="0">
                    <a:solidFill>
                      <a:schemeClr val="tx1"/>
                    </a:solidFill>
                    <a:effectLst/>
                    <a:latin typeface="+mn-lt"/>
                    <a:ea typeface="+mn-ea"/>
                    <a:cs typeface="+mn-cs"/>
                  </a:rPr>
                  <a:t>G: module d'élasticité transversal (de Coulomb) (</a:t>
                </a:r>
                <a:r>
                  <a:rPr lang="fr-FR" sz="1200" kern="1200" dirty="0" err="1">
                    <a:solidFill>
                      <a:schemeClr val="tx1"/>
                    </a:solidFill>
                    <a:effectLst/>
                    <a:latin typeface="+mn-lt"/>
                    <a:ea typeface="+mn-ea"/>
                    <a:cs typeface="+mn-cs"/>
                  </a:rPr>
                  <a:t>MPa</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𝜃 :Angle de torsion unitaire (rad/mm).</a:t>
                </a:r>
              </a:p>
              <a:p>
                <a:pPr lvl="0"/>
                <a:r>
                  <a:rPr lang="fr-FR" sz="1200" kern="1200" dirty="0">
                    <a:solidFill>
                      <a:schemeClr val="tx1"/>
                    </a:solidFill>
                    <a:effectLst/>
                    <a:latin typeface="+mn-lt"/>
                    <a:ea typeface="+mn-ea"/>
                    <a:cs typeface="+mn-cs"/>
                  </a:rPr>
                  <a:t> I</a:t>
                </a:r>
                <a:r>
                  <a:rPr lang="fr-FR" sz="1200" kern="1200" baseline="-25000" dirty="0">
                    <a:solidFill>
                      <a:schemeClr val="tx1"/>
                    </a:solidFill>
                    <a:effectLst/>
                    <a:latin typeface="+mn-lt"/>
                    <a:ea typeface="+mn-ea"/>
                    <a:cs typeface="+mn-cs"/>
                  </a:rPr>
                  <a:t>0</a:t>
                </a:r>
                <a:r>
                  <a:rPr lang="fr-FR" sz="1200" kern="1200" dirty="0">
                    <a:solidFill>
                      <a:schemeClr val="tx1"/>
                    </a:solidFill>
                    <a:effectLst/>
                    <a:latin typeface="+mn-lt"/>
                    <a:ea typeface="+mn-ea"/>
                    <a:cs typeface="+mn-cs"/>
                  </a:rPr>
                  <a:t>: moment quadratique</a:t>
                </a: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Soit une pièce allongée de section ronde ; appliquons une torsion </a:t>
                </a:r>
              </a:p>
              <a:p>
                <a:r>
                  <a:rPr lang="fr-FR" sz="1200" i="1" kern="1200" dirty="0">
                    <a:solidFill>
                      <a:schemeClr val="tx1"/>
                    </a:solidFill>
                    <a:effectLst/>
                    <a:latin typeface="+mn-lt"/>
                    <a:ea typeface="+mn-ea"/>
                    <a:cs typeface="+mn-cs"/>
                  </a:rPr>
                  <a:t>Figure 19: Torsion</a:t>
                </a:r>
              </a:p>
              <a:p>
                <a:r>
                  <a:rPr lang="fr-FR" sz="1200" kern="1200" dirty="0">
                    <a:solidFill>
                      <a:schemeClr val="tx1"/>
                    </a:solidFill>
                    <a:effectLst/>
                    <a:latin typeface="+mn-lt"/>
                    <a:ea typeface="+mn-ea"/>
                    <a:cs typeface="+mn-cs"/>
                  </a:rPr>
                  <a:t>Toutes les parties de la pièce sont entrainées en rotation, a l’exception du centre de chaque section ; la ligne de tous ces centres est appelée fibre neutre.</a:t>
                </a:r>
              </a:p>
              <a:p>
                <a:r>
                  <a:rPr lang="fr-FR" sz="1200" kern="1200" dirty="0">
                    <a:solidFill>
                      <a:schemeClr val="tx1"/>
                    </a:solidFill>
                    <a:effectLst/>
                    <a:latin typeface="+mn-lt"/>
                    <a:ea typeface="+mn-ea"/>
                    <a:cs typeface="+mn-cs"/>
                  </a:rPr>
                  <a:t>Cette sollicitation génère au sein de la pièce une contrainte de cisaillement qui est maximale à l’encastrement et décroit pour devenir nulle à l’extrémité. </a:t>
                </a:r>
              </a:p>
              <a:p>
                <a:r>
                  <a:rPr lang="fr-FR" sz="1200" kern="1200" dirty="0">
                    <a:solidFill>
                      <a:schemeClr val="tx1"/>
                    </a:solidFill>
                    <a:effectLst/>
                    <a:latin typeface="+mn-lt"/>
                    <a:ea typeface="+mn-ea"/>
                    <a:cs typeface="+mn-cs"/>
                  </a:rPr>
                  <a:t>Ce cisaillement est maximum en surface et va diminuer en se dirigeant vers le centre, ou il est nul</a:t>
                </a:r>
              </a:p>
              <a:p>
                <a:r>
                  <a:rPr lang="fr-FR" sz="1200" kern="1200" dirty="0">
                    <a:solidFill>
                      <a:schemeClr val="tx1"/>
                    </a:solidFill>
                    <a:effectLst/>
                    <a:latin typeface="+mn-lt"/>
                    <a:ea typeface="+mn-ea"/>
                    <a:cs typeface="+mn-cs"/>
                  </a:rPr>
                  <a:t>Dans le domaine élastique, le moment de torsion 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est proportionnel à l'angle unitaire de torsion θ :</a:t>
                </a:r>
              </a:p>
              <a:p>
                <a:r>
                  <a:rPr lang="fr-FR" sz="1200" kern="1200" dirty="0">
                    <a:solidFill>
                      <a:schemeClr val="tx1"/>
                    </a:solidFill>
                    <a:effectLst/>
                    <a:latin typeface="+mn-lt"/>
                    <a:ea typeface="+mn-ea"/>
                    <a:cs typeface="+mn-cs"/>
                  </a:rPr>
                  <a:t>𝜃</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𝛼</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𝐿</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fr-FR" sz="1200" i="0" kern="1200">
                    <a:solidFill>
                      <a:schemeClr val="tx1"/>
                    </a:solidFill>
                    <a:effectLst/>
                    <a:latin typeface="+mn-lt"/>
                    <a:ea typeface="+mn-ea"/>
                    <a:cs typeface="+mn-cs"/>
                  </a:rPr>
                  <a:t>𝑀_𝑡</a:t>
                </a:r>
                <a:r>
                  <a:rPr lang="en-US" sz="1200" i="0" kern="1200">
                    <a:solidFill>
                      <a:schemeClr val="tx1"/>
                    </a:solidFill>
                    <a:effectLst/>
                    <a:latin typeface="+mn-lt"/>
                    <a:ea typeface="+mn-ea"/>
                    <a:cs typeface="+mn-cs"/>
                  </a:rPr>
                  <a:t>=</a:t>
                </a:r>
                <a:r>
                  <a:rPr lang="fr-FR" sz="1200" i="0" kern="1200">
                    <a:solidFill>
                      <a:schemeClr val="tx1"/>
                    </a:solidFill>
                    <a:effectLst/>
                    <a:latin typeface="+mn-lt"/>
                    <a:ea typeface="+mn-ea"/>
                    <a:cs typeface="+mn-cs"/>
                  </a:rPr>
                  <a:t>𝐺</a:t>
                </a:r>
                <a:r>
                  <a:rPr lang="en-US" sz="1200" i="0" kern="1200">
                    <a:solidFill>
                      <a:schemeClr val="tx1"/>
                    </a:solidFill>
                    <a:effectLst/>
                    <a:latin typeface="+mn-lt"/>
                    <a:ea typeface="+mn-ea"/>
                    <a:cs typeface="+mn-cs"/>
                  </a:rPr>
                  <a:t>×</a:t>
                </a:r>
                <a:r>
                  <a:rPr lang="fr-FR" sz="1200" i="0" kern="1200">
                    <a:solidFill>
                      <a:schemeClr val="tx1"/>
                    </a:solidFill>
                    <a:effectLst/>
                    <a:latin typeface="+mn-lt"/>
                    <a:ea typeface="+mn-ea"/>
                    <a:cs typeface="+mn-cs"/>
                  </a:rPr>
                  <a:t>𝐼_</a:t>
                </a:r>
                <a:r>
                  <a:rPr lang="en-US" sz="1200" i="0" kern="1200">
                    <a:solidFill>
                      <a:schemeClr val="tx1"/>
                    </a:solidFill>
                    <a:effectLst/>
                    <a:latin typeface="+mn-lt"/>
                    <a:ea typeface="+mn-ea"/>
                    <a:cs typeface="+mn-cs"/>
                  </a:rPr>
                  <a:t>0×</a:t>
                </a:r>
                <a:r>
                  <a:rPr lang="fr-FR" sz="1200" i="0" kern="1200">
                    <a:solidFill>
                      <a:schemeClr val="tx1"/>
                    </a:solidFill>
                    <a:effectLst/>
                    <a:latin typeface="+mn-lt"/>
                    <a:ea typeface="+mn-ea"/>
                    <a:cs typeface="+mn-cs"/>
                  </a:rPr>
                  <a:t>𝜃</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moment de torsion (N.mm).</a:t>
                </a:r>
              </a:p>
              <a:p>
                <a:pPr lvl="0"/>
                <a:r>
                  <a:rPr lang="fr-FR" sz="1200" kern="1200" dirty="0">
                    <a:solidFill>
                      <a:schemeClr val="tx1"/>
                    </a:solidFill>
                    <a:effectLst/>
                    <a:latin typeface="+mn-lt"/>
                    <a:ea typeface="+mn-ea"/>
                    <a:cs typeface="+mn-cs"/>
                  </a:rPr>
                  <a:t>G: module d'élasticité transversal (de Coulomb) (</a:t>
                </a:r>
                <a:r>
                  <a:rPr lang="fr-FR" sz="1200" kern="1200" dirty="0" err="1">
                    <a:solidFill>
                      <a:schemeClr val="tx1"/>
                    </a:solidFill>
                    <a:effectLst/>
                    <a:latin typeface="+mn-lt"/>
                    <a:ea typeface="+mn-ea"/>
                    <a:cs typeface="+mn-cs"/>
                  </a:rPr>
                  <a:t>MPa</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𝜃 :Angle de torsion unitaire (rad/mm).</a:t>
                </a:r>
              </a:p>
              <a:p>
                <a:pPr lvl="0"/>
                <a:r>
                  <a:rPr lang="fr-FR" sz="1200" kern="1200" dirty="0">
                    <a:solidFill>
                      <a:schemeClr val="tx1"/>
                    </a:solidFill>
                    <a:effectLst/>
                    <a:latin typeface="+mn-lt"/>
                    <a:ea typeface="+mn-ea"/>
                    <a:cs typeface="+mn-cs"/>
                  </a:rPr>
                  <a:t> I</a:t>
                </a:r>
                <a:r>
                  <a:rPr lang="fr-FR" sz="1200" kern="1200" baseline="-25000" dirty="0">
                    <a:solidFill>
                      <a:schemeClr val="tx1"/>
                    </a:solidFill>
                    <a:effectLst/>
                    <a:latin typeface="+mn-lt"/>
                    <a:ea typeface="+mn-ea"/>
                    <a:cs typeface="+mn-cs"/>
                  </a:rPr>
                  <a:t>0</a:t>
                </a:r>
                <a:r>
                  <a:rPr lang="fr-FR" sz="1200" kern="1200" dirty="0">
                    <a:solidFill>
                      <a:schemeClr val="tx1"/>
                    </a:solidFill>
                    <a:effectLst/>
                    <a:latin typeface="+mn-lt"/>
                    <a:ea typeface="+mn-ea"/>
                    <a:cs typeface="+mn-cs"/>
                  </a:rPr>
                  <a:t>: moment quadratique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11</a:t>
            </a:fld>
            <a:endParaRPr lang="fr-FR"/>
          </a:p>
        </p:txBody>
      </p:sp>
    </p:spTree>
    <p:extLst>
      <p:ext uri="{BB962C8B-B14F-4D97-AF65-F5344CB8AC3E}">
        <p14:creationId xmlns:p14="http://schemas.microsoft.com/office/powerpoint/2010/main" val="367672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flexion est la déformation d'un objet sous l'action d'une charge. </a:t>
            </a:r>
          </a:p>
          <a:p>
            <a:r>
              <a:rPr lang="fr-FR" sz="1200" kern="1200" dirty="0" smtClean="0">
                <a:solidFill>
                  <a:schemeClr val="tx1"/>
                </a:solidFill>
                <a:effectLst/>
                <a:latin typeface="+mn-lt"/>
                <a:ea typeface="+mn-ea"/>
                <a:cs typeface="+mn-cs"/>
              </a:rPr>
              <a:t>Elle se traduit par une courbure qui tend à rapprocher ses deux extrémités</a:t>
            </a:r>
          </a:p>
          <a:p>
            <a:r>
              <a:rPr lang="fr-FR" sz="1200" kern="1200" dirty="0" smtClean="0">
                <a:solidFill>
                  <a:schemeClr val="tx1"/>
                </a:solidFill>
                <a:effectLst/>
                <a:latin typeface="+mn-lt"/>
                <a:ea typeface="+mn-ea"/>
                <a:cs typeface="+mn-cs"/>
              </a:rPr>
              <a:t>La structure subit donc des contraintes de :</a:t>
            </a:r>
          </a:p>
          <a:p>
            <a:pPr lvl="0"/>
            <a:r>
              <a:rPr lang="fr-FR" sz="1200" kern="1200" dirty="0" smtClean="0">
                <a:solidFill>
                  <a:schemeClr val="tx1"/>
                </a:solidFill>
                <a:effectLst/>
                <a:latin typeface="+mn-lt"/>
                <a:ea typeface="+mn-ea"/>
                <a:cs typeface="+mn-cs"/>
              </a:rPr>
              <a:t>Traction sur la partie supérieure</a:t>
            </a:r>
          </a:p>
          <a:p>
            <a:pPr lvl="0"/>
            <a:r>
              <a:rPr lang="fr-FR" sz="1200" kern="1200" dirty="0" smtClean="0">
                <a:solidFill>
                  <a:schemeClr val="tx1"/>
                </a:solidFill>
                <a:effectLst/>
                <a:latin typeface="+mn-lt"/>
                <a:ea typeface="+mn-ea"/>
                <a:cs typeface="+mn-cs"/>
              </a:rPr>
              <a:t>Compression sur la partie inferieur</a:t>
            </a:r>
          </a:p>
          <a:p>
            <a:r>
              <a:rPr lang="fr-FR" sz="1200" kern="1200" dirty="0" smtClean="0">
                <a:solidFill>
                  <a:schemeClr val="tx1"/>
                </a:solidFill>
                <a:effectLst/>
                <a:latin typeface="+mn-lt"/>
                <a:ea typeface="+mn-ea"/>
                <a:cs typeface="+mn-cs"/>
              </a:rPr>
              <a:t>Ces contraintes sont proportionnelles à la distance par rapport à l’axe neutre</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Il a été étudié les différentes contraintes et leurs effets sur une structure.</a:t>
            </a:r>
          </a:p>
          <a:p>
            <a:r>
              <a:rPr lang="fr-FR" sz="1200" kern="1200" dirty="0" smtClean="0">
                <a:solidFill>
                  <a:schemeClr val="tx1"/>
                </a:solidFill>
                <a:effectLst/>
                <a:latin typeface="+mn-lt"/>
                <a:ea typeface="+mn-ea"/>
                <a:cs typeface="+mn-cs"/>
              </a:rPr>
              <a:t>Dans ce qui suite il sera étudié le cas particulier de leurs applications sur les ailes de l’avion.</a:t>
            </a:r>
          </a:p>
          <a:p>
            <a:r>
              <a:rPr lang="fr-FR" sz="1200" kern="1200" dirty="0" smtClean="0">
                <a:solidFill>
                  <a:schemeClr val="tx1"/>
                </a:solidFill>
                <a:effectLst/>
                <a:latin typeface="+mn-lt"/>
                <a:ea typeface="+mn-ea"/>
                <a:cs typeface="+mn-cs"/>
              </a:rPr>
              <a:t>Pour la fabrication d’un avion on utilise des matériaux présentant des caractéristiques précises :</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résistance à la fatigue et aux contraintes.</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élasticité.</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gains de masse pour une même quantité de matériaux (et par conséquent, l’amélioration des performances) : recherche de masse volumique peu importante.</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résistance à la corrosion.</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résistance aux basses ou hautes températures.</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12</a:t>
            </a:fld>
            <a:endParaRPr lang="fr-FR"/>
          </a:p>
        </p:txBody>
      </p:sp>
    </p:spTree>
    <p:extLst>
      <p:ext uri="{BB962C8B-B14F-4D97-AF65-F5344CB8AC3E}">
        <p14:creationId xmlns:p14="http://schemas.microsoft.com/office/powerpoint/2010/main" val="399683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177060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49777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64649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21086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280162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29AE8C3-0ECB-4027-B988-99222F5BE127}" type="datetimeFigureOut">
              <a:rPr lang="fr-FR" smtClean="0"/>
              <a:t>17/12/2020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78476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29AE8C3-0ECB-4027-B988-99222F5BE127}" type="datetimeFigureOut">
              <a:rPr lang="fr-FR" smtClean="0"/>
              <a:t>17/12/2020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65898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029AE8C3-0ECB-4027-B988-99222F5BE127}" type="datetimeFigureOut">
              <a:rPr lang="fr-FR" smtClean="0"/>
              <a:t>17/12/2020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66714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29AE8C3-0ECB-4027-B988-99222F5BE127}" type="datetimeFigureOut">
              <a:rPr lang="fr-FR" smtClean="0"/>
              <a:t>17/12/2020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03333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17/12/2020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968628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17/12/2020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288105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841E7-0D0B-430E-8138-CFDA7CA4E627}" type="slidenum">
              <a:rPr lang="fr-FR" smtClean="0"/>
              <a:t>‹N°›</a:t>
            </a:fld>
            <a:endParaRPr lang="fr-FR"/>
          </a:p>
        </p:txBody>
      </p:sp>
    </p:spTree>
    <p:extLst>
      <p:ext uri="{BB962C8B-B14F-4D97-AF65-F5344CB8AC3E}">
        <p14:creationId xmlns:p14="http://schemas.microsoft.com/office/powerpoint/2010/main" val="2803436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4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7.jpg"/><Relationship Id="rId4" Type="http://schemas.openxmlformats.org/officeDocument/2006/relationships/image" Target="../media/image96.jp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3.jpg"/><Relationship Id="rId4" Type="http://schemas.openxmlformats.org/officeDocument/2006/relationships/image" Target="../media/image96.jpg"/></Relationships>
</file>

<file path=ppt/slides/_rels/slide8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6.jpg"/><Relationship Id="rId4" Type="http://schemas.openxmlformats.org/officeDocument/2006/relationships/image" Target="../media/image105.jp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02496" y="424760"/>
            <a:ext cx="4966252" cy="847449"/>
          </a:xfrm>
        </p:spPr>
        <p:txBody>
          <a:bodyPr/>
          <a:lstStyle/>
          <a:p>
            <a:pPr algn="ctr"/>
            <a:r>
              <a:rPr lang="fr-FR" dirty="0"/>
              <a:t>Voilure</a:t>
            </a:r>
          </a:p>
        </p:txBody>
      </p:sp>
    </p:spTree>
    <p:extLst>
      <p:ext uri="{BB962C8B-B14F-4D97-AF65-F5344CB8AC3E}">
        <p14:creationId xmlns:p14="http://schemas.microsoft.com/office/powerpoint/2010/main" val="123140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759890" y="1582564"/>
            <a:ext cx="4632463" cy="2482540"/>
          </a:xfrm>
          <a:prstGeom prst="rect">
            <a:avLst/>
          </a:prstGeom>
        </p:spPr>
        <p:style>
          <a:lnRef idx="2">
            <a:schemeClr val="dk1"/>
          </a:lnRef>
          <a:fillRef idx="1">
            <a:schemeClr val="lt1"/>
          </a:fillRef>
          <a:effectRef idx="0">
            <a:schemeClr val="dk1"/>
          </a:effectRef>
          <a:fontRef idx="minor">
            <a:schemeClr val="dk1"/>
          </a:fontRef>
        </p:style>
      </p:pic>
      <p:sp>
        <p:nvSpPr>
          <p:cNvPr id="5" name="Titre 1"/>
          <p:cNvSpPr>
            <a:spLocks noGrp="1"/>
          </p:cNvSpPr>
          <p:nvPr>
            <p:ph type="title"/>
          </p:nvPr>
        </p:nvSpPr>
        <p:spPr>
          <a:xfrm>
            <a:off x="4038600" y="265735"/>
            <a:ext cx="4668078" cy="74805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 Cisaillement</a:t>
            </a:r>
          </a:p>
        </p:txBody>
      </p:sp>
      <p:sp>
        <p:nvSpPr>
          <p:cNvPr id="6" name="Rectangle 5"/>
          <p:cNvSpPr/>
          <p:nvPr/>
        </p:nvSpPr>
        <p:spPr>
          <a:xfrm>
            <a:off x="1928191" y="4633875"/>
            <a:ext cx="9243391"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γ, infiniment petit, qui définit cette distorsion, s’appelle l’angle de glissement</a:t>
            </a:r>
            <a:r>
              <a:rPr lang="fr-FR" dirty="0" smtClean="0"/>
              <a:t>.</a:t>
            </a:r>
          </a:p>
          <a:p>
            <a:r>
              <a:rPr lang="fr-FR" dirty="0"/>
              <a:t>l’angle de glissement γ est proportionnel à sa </a:t>
            </a:r>
            <a:r>
              <a:rPr lang="fr-FR" dirty="0" smtClean="0"/>
              <a:t>cause:</a:t>
            </a:r>
          </a:p>
          <a:p>
            <a:r>
              <a:rPr lang="fr-FR" dirty="0"/>
              <a:t>𝜏=</a:t>
            </a:r>
            <a:r>
              <a:rPr lang="fr-FR" dirty="0" smtClean="0"/>
              <a:t>𝛾𝐺</a:t>
            </a:r>
          </a:p>
          <a:p>
            <a:r>
              <a:rPr lang="fr-FR" dirty="0"/>
              <a:t>G module de glissement ou encore module de </a:t>
            </a:r>
            <a:r>
              <a:rPr lang="fr-FR" dirty="0" smtClean="0"/>
              <a:t>Coulomb</a:t>
            </a:r>
            <a:endParaRPr lang="fr-FR" dirty="0"/>
          </a:p>
        </p:txBody>
      </p:sp>
    </p:spTree>
    <p:extLst>
      <p:ext uri="{BB962C8B-B14F-4D97-AF65-F5344CB8AC3E}">
        <p14:creationId xmlns:p14="http://schemas.microsoft.com/office/powerpoint/2010/main" val="2370360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12195" y="186220"/>
            <a:ext cx="2726635" cy="569153"/>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0000"/>
          </a:bodyPr>
          <a:lstStyle/>
          <a:p>
            <a:pPr algn="ctr"/>
            <a:r>
              <a:rPr lang="fr-FR" sz="3600" dirty="0">
                <a:solidFill>
                  <a:schemeClr val="dk1"/>
                </a:solidFill>
                <a:latin typeface="+mn-lt"/>
                <a:ea typeface="+mn-ea"/>
                <a:cs typeface="+mn-cs"/>
              </a:rPr>
              <a:t>La Torsion</a:t>
            </a:r>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3946194" y="1112989"/>
            <a:ext cx="4164136" cy="2316084"/>
          </a:xfrm>
          <a:prstGeom prst="rect">
            <a:avLst/>
          </a:prstGeom>
          <a:ln w="19050">
            <a:solidFill>
              <a:schemeClr val="tx1"/>
            </a:solidFill>
          </a:ln>
        </p:spPr>
      </p:pic>
      <mc:AlternateContent xmlns:mc="http://schemas.openxmlformats.org/markup-compatibility/2006" xmlns:a14="http://schemas.microsoft.com/office/drawing/2010/main">
        <mc:Choice Requires="a14">
          <p:sp>
            <p:nvSpPr>
              <p:cNvPr id="6" name="Rectangle 5"/>
              <p:cNvSpPr/>
              <p:nvPr/>
            </p:nvSpPr>
            <p:spPr>
              <a:xfrm>
                <a:off x="818682" y="3568219"/>
                <a:ext cx="11008884" cy="31393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Toutes les parties de la pièce sont entrainées en rotation, a l’exception du centre de chaque section ; la ligne de tous ces centres est appelée fibre neutre.</a:t>
                </a:r>
              </a:p>
              <a:p>
                <a:r>
                  <a:rPr lang="fr-FR" dirty="0"/>
                  <a:t>Cette sollicitation génère au sein de la pièce une contrainte de cisaillement qui est maximale à l’encastrement et décroit pour devenir nulle à l’extrémité. </a:t>
                </a:r>
              </a:p>
              <a:p>
                <a:r>
                  <a:rPr lang="fr-FR" dirty="0"/>
                  <a:t>Ce cisaillement est maximum en surface et va diminuer en se dirigeant vers le centre, ou il est nul</a:t>
                </a:r>
              </a:p>
              <a:p>
                <a:r>
                  <a:rPr lang="fr-FR" dirty="0"/>
                  <a:t>Dans le domaine élastique, le moment de torsion M</a:t>
                </a:r>
                <a:r>
                  <a:rPr lang="fr-FR" baseline="-25000" dirty="0"/>
                  <a:t>t</a:t>
                </a:r>
                <a:r>
                  <a:rPr lang="fr-FR" dirty="0"/>
                  <a:t> est proportionnel à l'angle unitaire de torsion θ </a:t>
                </a:r>
                <a:r>
                  <a:rPr lang="fr-FR" dirty="0" smtClean="0"/>
                  <a:t>(</a:t>
                </a:r>
                <a:r>
                  <a:rPr lang="fr-FR" dirty="0"/>
                  <a:t>𝜃</a:t>
                </a:r>
                <a:r>
                  <a:rPr lang="en-US" dirty="0"/>
                  <a:t>=</a:t>
                </a:r>
                <a:r>
                  <a:rPr lang="fr-FR" dirty="0"/>
                  <a:t>𝛼</a:t>
                </a:r>
                <a:r>
                  <a:rPr lang="en-US" dirty="0"/>
                  <a:t>/</a:t>
                </a:r>
                <a:r>
                  <a:rPr lang="fr-FR" dirty="0" smtClean="0"/>
                  <a:t>𝐿)</a:t>
                </a:r>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𝑀</m:t>
                          </m:r>
                        </m:e>
                        <m:sub>
                          <m:r>
                            <a:rPr lang="fr-FR" i="1">
                              <a:latin typeface="Cambria Math" panose="02040503050406030204" pitchFamily="18" charset="0"/>
                            </a:rPr>
                            <m:t>𝑡</m:t>
                          </m:r>
                        </m:sub>
                      </m:sSub>
                      <m:r>
                        <a:rPr lang="en-US" i="1">
                          <a:latin typeface="Cambria Math" panose="02040503050406030204" pitchFamily="18" charset="0"/>
                        </a:rPr>
                        <m:t>=</m:t>
                      </m:r>
                      <m:r>
                        <a:rPr lang="fr-FR" i="1">
                          <a:latin typeface="Cambria Math" panose="02040503050406030204" pitchFamily="18" charset="0"/>
                        </a:rPr>
                        <m:t>𝐺</m:t>
                      </m:r>
                      <m:r>
                        <a:rPr lang="en-US"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𝐼</m:t>
                          </m:r>
                        </m:e>
                        <m:sub>
                          <m:r>
                            <a:rPr lang="en-US" i="1">
                              <a:latin typeface="Cambria Math" panose="02040503050406030204" pitchFamily="18" charset="0"/>
                            </a:rPr>
                            <m:t>0</m:t>
                          </m:r>
                        </m:sub>
                      </m:sSub>
                      <m:r>
                        <a:rPr lang="en-US" i="1">
                          <a:latin typeface="Cambria Math" panose="02040503050406030204" pitchFamily="18" charset="0"/>
                        </a:rPr>
                        <m:t>×</m:t>
                      </m:r>
                      <m:r>
                        <a:rPr lang="fr-FR" i="1">
                          <a:latin typeface="Cambria Math" panose="02040503050406030204" pitchFamily="18" charset="0"/>
                        </a:rPr>
                        <m:t>𝜃</m:t>
                      </m:r>
                    </m:oMath>
                  </m:oMathPara>
                </a14:m>
                <a:endParaRPr lang="fr-FR" dirty="0"/>
              </a:p>
              <a:p>
                <a:pPr marL="285750" lvl="0" indent="-285750">
                  <a:buFont typeface="Arial" panose="020B0604020202020204" pitchFamily="34" charset="0"/>
                  <a:buChar char="•"/>
                </a:pPr>
                <a:r>
                  <a:rPr lang="fr-FR" dirty="0"/>
                  <a:t>M</a:t>
                </a:r>
                <a:r>
                  <a:rPr lang="fr-FR" baseline="-25000" dirty="0"/>
                  <a:t>t</a:t>
                </a:r>
                <a:r>
                  <a:rPr lang="fr-FR" dirty="0"/>
                  <a:t>: moment de torsion (N.mm).</a:t>
                </a:r>
              </a:p>
              <a:p>
                <a:pPr marL="285750" lvl="0" indent="-285750">
                  <a:buFont typeface="Arial" panose="020B0604020202020204" pitchFamily="34" charset="0"/>
                  <a:buChar char="•"/>
                </a:pPr>
                <a:r>
                  <a:rPr lang="fr-FR" dirty="0"/>
                  <a:t>G: module d'élasticité transversal (de Coulomb) (</a:t>
                </a:r>
                <a:r>
                  <a:rPr lang="fr-FR" dirty="0" err="1"/>
                  <a:t>MPa</a:t>
                </a:r>
                <a:r>
                  <a:rPr lang="fr-FR" dirty="0"/>
                  <a:t>) </a:t>
                </a:r>
              </a:p>
              <a:p>
                <a:pPr marL="285750" lvl="0" indent="-285750">
                  <a:buFont typeface="Arial" panose="020B0604020202020204" pitchFamily="34" charset="0"/>
                  <a:buChar char="•"/>
                </a:pPr>
                <a:r>
                  <a:rPr lang="fr-FR" dirty="0"/>
                  <a:t>𝜃 :Angle de torsion unitaire (rad/mm).</a:t>
                </a:r>
              </a:p>
              <a:p>
                <a:pPr marL="285750" lvl="0" indent="-285750">
                  <a:buFont typeface="Arial" panose="020B0604020202020204" pitchFamily="34" charset="0"/>
                  <a:buChar char="•"/>
                </a:pPr>
                <a:r>
                  <a:rPr lang="fr-FR" dirty="0"/>
                  <a:t> I</a:t>
                </a:r>
                <a:r>
                  <a:rPr lang="fr-FR" baseline="-25000" dirty="0"/>
                  <a:t>0</a:t>
                </a:r>
                <a:r>
                  <a:rPr lang="fr-FR" dirty="0"/>
                  <a:t>: moment </a:t>
                </a:r>
                <a:r>
                  <a:rPr lang="fr-FR" dirty="0" smtClean="0"/>
                  <a:t>quadratique</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18682" y="3568219"/>
                <a:ext cx="11008884" cy="3139321"/>
              </a:xfrm>
              <a:prstGeom prst="rect">
                <a:avLst/>
              </a:prstGeom>
              <a:blipFill>
                <a:blip r:embed="rId4"/>
                <a:stretch>
                  <a:fillRect l="-387" t="-774" r="-442" b="-1934"/>
                </a:stretch>
              </a:blipFill>
            </p:spPr>
            <p:txBody>
              <a:bodyPr/>
              <a:lstStyle/>
              <a:p>
                <a:r>
                  <a:rPr lang="fr-FR">
                    <a:noFill/>
                  </a:rPr>
                  <a:t> </a:t>
                </a:r>
              </a:p>
            </p:txBody>
          </p:sp>
        </mc:Fallback>
      </mc:AlternateContent>
    </p:spTree>
    <p:extLst>
      <p:ext uri="{BB962C8B-B14F-4D97-AF65-F5344CB8AC3E}">
        <p14:creationId xmlns:p14="http://schemas.microsoft.com/office/powerpoint/2010/main" val="1075751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55265" y="166342"/>
            <a:ext cx="2481470" cy="728179"/>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Flexion</a:t>
            </a:r>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3182619" y="1301723"/>
            <a:ext cx="6358945" cy="2514904"/>
          </a:xfrm>
          <a:prstGeom prst="rect">
            <a:avLst/>
          </a:prstGeom>
          <a:ln w="19050">
            <a:solidFill>
              <a:schemeClr val="tx1"/>
            </a:solidFill>
          </a:ln>
        </p:spPr>
      </p:pic>
      <p:sp>
        <p:nvSpPr>
          <p:cNvPr id="6" name="Rectangle 5"/>
          <p:cNvSpPr/>
          <p:nvPr/>
        </p:nvSpPr>
        <p:spPr>
          <a:xfrm>
            <a:off x="975082" y="4124170"/>
            <a:ext cx="10774017" cy="2542363"/>
          </a:xfrm>
          <a:prstGeom prst="rect">
            <a:avLst/>
          </a:prstGeom>
        </p:spPr>
        <p:txBody>
          <a:bodyPr wrap="square">
            <a:spAutoFit/>
          </a:bodyPr>
          <a:lstStyle/>
          <a:p>
            <a:pPr>
              <a:lnSpc>
                <a:spcPct val="150000"/>
              </a:lnSpc>
            </a:pPr>
            <a:r>
              <a:rPr lang="fr-FR" dirty="0"/>
              <a:t>La flexion est la déformation d'un objet sous l'action d'une charge. </a:t>
            </a:r>
          </a:p>
          <a:p>
            <a:pPr>
              <a:lnSpc>
                <a:spcPct val="150000"/>
              </a:lnSpc>
            </a:pPr>
            <a:r>
              <a:rPr lang="fr-FR" dirty="0"/>
              <a:t>Elle se traduit par une courbure qui tend à rapprocher ses deux extrémités</a:t>
            </a:r>
          </a:p>
          <a:p>
            <a:pPr>
              <a:lnSpc>
                <a:spcPct val="150000"/>
              </a:lnSpc>
            </a:pPr>
            <a:r>
              <a:rPr lang="fr-FR" dirty="0"/>
              <a:t>La structure subit donc des contraintes de :</a:t>
            </a:r>
          </a:p>
          <a:p>
            <a:pPr marL="285750" lvl="0" indent="-285750">
              <a:lnSpc>
                <a:spcPct val="150000"/>
              </a:lnSpc>
              <a:buFont typeface="Arial" panose="020B0604020202020204" pitchFamily="34" charset="0"/>
              <a:buChar char="•"/>
            </a:pPr>
            <a:r>
              <a:rPr lang="fr-FR" dirty="0"/>
              <a:t>Traction sur la partie supérieure</a:t>
            </a:r>
          </a:p>
          <a:p>
            <a:pPr marL="285750" lvl="0" indent="-285750">
              <a:lnSpc>
                <a:spcPct val="150000"/>
              </a:lnSpc>
              <a:buFont typeface="Arial" panose="020B0604020202020204" pitchFamily="34" charset="0"/>
              <a:buChar char="•"/>
            </a:pPr>
            <a:r>
              <a:rPr lang="fr-FR" dirty="0"/>
              <a:t>Compression sur la partie inferieur</a:t>
            </a:r>
          </a:p>
          <a:p>
            <a:pPr>
              <a:lnSpc>
                <a:spcPct val="150000"/>
              </a:lnSpc>
            </a:pPr>
            <a:r>
              <a:rPr lang="fr-FR" dirty="0"/>
              <a:t>Ces contraintes sont proportionnelles à la distance par rapport à l’axe neutre</a:t>
            </a:r>
          </a:p>
        </p:txBody>
      </p:sp>
    </p:spTree>
    <p:extLst>
      <p:ext uri="{BB962C8B-B14F-4D97-AF65-F5344CB8AC3E}">
        <p14:creationId xmlns:p14="http://schemas.microsoft.com/office/powerpoint/2010/main" val="347374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85390" y="159026"/>
            <a:ext cx="8073887" cy="5565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algn="ctr">
              <a:spcBef>
                <a:spcPct val="0"/>
              </a:spcBef>
              <a:buNone/>
            </a:pPr>
            <a:r>
              <a:rPr lang="fr-FR" sz="3600" dirty="0">
                <a:solidFill>
                  <a:schemeClr val="dk1"/>
                </a:solidFill>
              </a:rPr>
              <a:t>Les efforts et contraintes appliqués à un avion</a:t>
            </a:r>
          </a:p>
        </p:txBody>
      </p:sp>
      <p:graphicFrame>
        <p:nvGraphicFramePr>
          <p:cNvPr id="4" name="Tableau 3"/>
          <p:cNvGraphicFramePr>
            <a:graphicFrameLocks noGrp="1"/>
          </p:cNvGraphicFramePr>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2" name="Rectangle 1"/>
          <p:cNvSpPr/>
          <p:nvPr/>
        </p:nvSpPr>
        <p:spPr>
          <a:xfrm>
            <a:off x="622851" y="1119953"/>
            <a:ext cx="10608365"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Une aile, du fait de la portance, subit une contrainte en flexion</a:t>
            </a:r>
            <a:r>
              <a:rPr lang="fr-FR" dirty="0" smtClean="0"/>
              <a:t>.</a:t>
            </a:r>
          </a:p>
          <a:p>
            <a:r>
              <a:rPr lang="fr-FR" dirty="0" smtClean="0"/>
              <a:t> </a:t>
            </a:r>
            <a:r>
              <a:rPr lang="fr-FR" dirty="0"/>
              <a:t>Lors des évolutions en virage, </a:t>
            </a:r>
            <a:r>
              <a:rPr lang="fr-FR" dirty="0" smtClean="0"/>
              <a:t>une </a:t>
            </a:r>
            <a:r>
              <a:rPr lang="fr-FR" dirty="0"/>
              <a:t>contrainte en torsion va s'ajouter. </a:t>
            </a:r>
            <a:endParaRPr lang="fr-FR" dirty="0" smtClean="0"/>
          </a:p>
          <a:p>
            <a:r>
              <a:rPr lang="fr-FR" dirty="0" smtClean="0"/>
              <a:t>Si </a:t>
            </a:r>
            <a:r>
              <a:rPr lang="fr-FR" dirty="0"/>
              <a:t>on observe les ailes d'un planeur en virage serré, on se rend compte que l'extrados subit une contrainte en compression et que l'intrados une contrainte en traction.</a:t>
            </a:r>
          </a:p>
        </p:txBody>
      </p:sp>
      <p:pic>
        <p:nvPicPr>
          <p:cNvPr id="7" name="Picture 2" descr="https://tpefurtivite.files.wordpress.com/2014/02/contraintes-en-vol-face.png"/>
          <p:cNvPicPr>
            <a:picLocks/>
          </p:cNvPicPr>
          <p:nvPr/>
        </p:nvPicPr>
        <p:blipFill>
          <a:blip r:embed="rId3"/>
          <a:srcRect/>
          <a:stretch>
            <a:fillRect/>
          </a:stretch>
        </p:blipFill>
        <p:spPr bwMode="auto">
          <a:xfrm>
            <a:off x="622850" y="2442876"/>
            <a:ext cx="3750367" cy="2008587"/>
          </a:xfrm>
          <a:prstGeom prst="rect">
            <a:avLst/>
          </a:prstGeom>
        </p:spPr>
        <p:style>
          <a:lnRef idx="2">
            <a:schemeClr val="dk1"/>
          </a:lnRef>
          <a:fillRef idx="1">
            <a:schemeClr val="lt1"/>
          </a:fillRef>
          <a:effectRef idx="0">
            <a:schemeClr val="dk1"/>
          </a:effectRef>
          <a:fontRef idx="minor">
            <a:schemeClr val="dk1"/>
          </a:fontRef>
        </p:style>
      </p:pic>
      <p:pic>
        <p:nvPicPr>
          <p:cNvPr id="2050" name="Picture 2" descr="Thèse Étude expérimentale et numérique de l'interaction aérodynamique entre  deux profils : application au risque aéron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729" y="2439774"/>
            <a:ext cx="3807691" cy="2008589"/>
          </a:xfrm>
          <a:prstGeom prst="rect">
            <a:avLst/>
          </a:prstGeom>
        </p:spPr>
        <p:style>
          <a:lnRef idx="2">
            <a:schemeClr val="dk1"/>
          </a:lnRef>
          <a:fillRef idx="1">
            <a:schemeClr val="lt1"/>
          </a:fillRef>
          <a:effectRef idx="0">
            <a:schemeClr val="dk1"/>
          </a:effectRef>
          <a:fontRef idx="minor">
            <a:schemeClr val="dk1"/>
          </a:fontRef>
        </p:style>
      </p:pic>
      <p:sp>
        <p:nvSpPr>
          <p:cNvPr id="8" name="Rectangle 7"/>
          <p:cNvSpPr/>
          <p:nvPr/>
        </p:nvSpPr>
        <p:spPr>
          <a:xfrm>
            <a:off x="622849" y="4574055"/>
            <a:ext cx="11164959" cy="1477328"/>
          </a:xfrm>
          <a:prstGeom prst="rect">
            <a:avLst/>
          </a:prstGeom>
        </p:spPr>
        <p:txBody>
          <a:bodyPr wrap="square">
            <a:spAutoFit/>
          </a:bodyPr>
          <a:lstStyle/>
          <a:p>
            <a:r>
              <a:rPr lang="fr-FR" dirty="0"/>
              <a:t>Les différents rivets subissent des contraintes en cisaillement. </a:t>
            </a:r>
            <a:endParaRPr lang="fr-FR" dirty="0" smtClean="0"/>
          </a:p>
          <a:p>
            <a:endParaRPr lang="fr-FR" dirty="0"/>
          </a:p>
          <a:p>
            <a:r>
              <a:rPr lang="fr-FR" dirty="0"/>
              <a:t>Il est très important de calculer au préalable les efforts que les différentes parties de l'avion vont devoir subir au cours du vol afin de choisir un matériau adapté et de dimensionner correctement la taille et l'épaisseur des pièces de la structure. </a:t>
            </a:r>
          </a:p>
        </p:txBody>
      </p:sp>
      <p:pic>
        <p:nvPicPr>
          <p:cNvPr id="2052" name="Picture 4" descr="Rivu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1697" y="2439774"/>
            <a:ext cx="3236111" cy="200858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0030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85390" y="159026"/>
            <a:ext cx="8073887" cy="5565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algn="ctr">
              <a:spcBef>
                <a:spcPct val="0"/>
              </a:spcBef>
              <a:buNone/>
            </a:pPr>
            <a:r>
              <a:rPr lang="fr-FR" sz="3600" dirty="0">
                <a:solidFill>
                  <a:schemeClr val="dk1"/>
                </a:solidFill>
              </a:rPr>
              <a:t>Les efforts et contraintes appliqués à un avion</a:t>
            </a:r>
          </a:p>
        </p:txBody>
      </p:sp>
      <p:graphicFrame>
        <p:nvGraphicFramePr>
          <p:cNvPr id="4" name="Tableau 3"/>
          <p:cNvGraphicFramePr>
            <a:graphicFrameLocks noGrp="1"/>
          </p:cNvGraphicFramePr>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5" name="Rectangle 4"/>
          <p:cNvSpPr/>
          <p:nvPr/>
        </p:nvSpPr>
        <p:spPr>
          <a:xfrm>
            <a:off x="622850" y="1571572"/>
            <a:ext cx="8547223" cy="397031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smtClean="0"/>
              <a:t>Les </a:t>
            </a:r>
            <a:r>
              <a:rPr lang="fr-FR" dirty="0"/>
              <a:t>contraintes sont très différentes selon la partie de l'avion que l'on considère. </a:t>
            </a:r>
            <a:endParaRPr lang="fr-FR" dirty="0" smtClean="0"/>
          </a:p>
          <a:p>
            <a:r>
              <a:rPr lang="fr-FR" dirty="0" smtClean="0"/>
              <a:t>Il </a:t>
            </a:r>
            <a:r>
              <a:rPr lang="fr-FR" dirty="0"/>
              <a:t>est donc possible que les matériaux retenus ne soient pas les mêmes pour le fuselage et la voilure, par exemple. </a:t>
            </a:r>
            <a:endParaRPr lang="fr-FR" dirty="0" smtClean="0"/>
          </a:p>
          <a:p>
            <a:endParaRPr lang="fr-FR" dirty="0" smtClean="0"/>
          </a:p>
          <a:p>
            <a:r>
              <a:rPr lang="fr-FR" dirty="0" smtClean="0"/>
              <a:t>Selon </a:t>
            </a:r>
            <a:r>
              <a:rPr lang="fr-FR" dirty="0"/>
              <a:t>la taille et le domaine de vitesses de vol de l'avion, l'intensité des contraintes varie beaucoup et amène à choisir des matériaux différents et des géométries variées</a:t>
            </a:r>
            <a:r>
              <a:rPr lang="fr-FR" dirty="0" smtClean="0"/>
              <a:t>.</a:t>
            </a:r>
          </a:p>
          <a:p>
            <a:endParaRPr lang="fr-FR" dirty="0" smtClean="0"/>
          </a:p>
          <a:p>
            <a:r>
              <a:rPr lang="fr-FR" dirty="0"/>
              <a:t>La réalisation d'un avion exige donc un choix de matériaux adapté à l’utilisation choisie (transport, voyage, voltige,…) et aux contraintes en découlant. </a:t>
            </a:r>
            <a:endParaRPr lang="fr-FR" dirty="0" smtClean="0"/>
          </a:p>
          <a:p>
            <a:endParaRPr lang="fr-FR" dirty="0"/>
          </a:p>
          <a:p>
            <a:r>
              <a:rPr lang="fr-FR" dirty="0" smtClean="0"/>
              <a:t>En </a:t>
            </a:r>
            <a:r>
              <a:rPr lang="fr-FR" dirty="0"/>
              <a:t>règle générale, sur les avions modernes la construction fait appel au Duralumin pour l'ossature de l'avion et à des alliages légers ou des matériaux composites pour le revêtement de l'ossature</a:t>
            </a:r>
            <a:r>
              <a:rPr lang="fr-FR" dirty="0" smtClean="0"/>
              <a:t>.</a:t>
            </a:r>
          </a:p>
          <a:p>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9861" y="4468992"/>
            <a:ext cx="1804122" cy="1554121"/>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9860" y="2912023"/>
            <a:ext cx="1804122" cy="1448997"/>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9860" y="993914"/>
            <a:ext cx="1804123" cy="1766170"/>
          </a:xfrm>
          <a:prstGeom prst="rect">
            <a:avLst/>
          </a:prstGeom>
        </p:spPr>
      </p:pic>
    </p:spTree>
    <p:extLst>
      <p:ext uri="{BB962C8B-B14F-4D97-AF65-F5344CB8AC3E}">
        <p14:creationId xmlns:p14="http://schemas.microsoft.com/office/powerpoint/2010/main" val="179956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9113520" y="5951842"/>
            <a:ext cx="2468880" cy="365125"/>
          </a:xfrm>
        </p:spPr>
        <p:txBody>
          <a:bodyPr/>
          <a:lstStyle/>
          <a:p>
            <a:fld id="{52546A5F-30BF-4F18-BDC9-2A645E21CF39}" type="slidenum">
              <a:rPr lang="fr-FR" sz="1920">
                <a:latin typeface="Arial" panose="020B0604020202020204" pitchFamily="34" charset="0"/>
                <a:cs typeface="Arial" panose="020B0604020202020204" pitchFamily="34" charset="0"/>
              </a:rPr>
              <a:t>15</a:t>
            </a:fld>
            <a:endParaRPr lang="fr-FR" sz="1920" dirty="0">
              <a:latin typeface="Arial" panose="020B0604020202020204" pitchFamily="34" charset="0"/>
              <a:cs typeface="Arial" panose="020B0604020202020204" pitchFamily="34" charset="0"/>
            </a:endParaRPr>
          </a:p>
        </p:txBody>
      </p:sp>
      <p:sp>
        <p:nvSpPr>
          <p:cNvPr id="18" name="Flèche vers le bas 17"/>
          <p:cNvSpPr/>
          <p:nvPr/>
        </p:nvSpPr>
        <p:spPr>
          <a:xfrm>
            <a:off x="1777976" y="2289382"/>
            <a:ext cx="625193" cy="450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20">
              <a:latin typeface="Arial" panose="020B0604020202020204" pitchFamily="34" charset="0"/>
              <a:cs typeface="Arial" panose="020B0604020202020204" pitchFamily="34" charset="0"/>
            </a:endParaRPr>
          </a:p>
        </p:txBody>
      </p:sp>
      <p:graphicFrame>
        <p:nvGraphicFramePr>
          <p:cNvPr id="19" name="Tableau 18"/>
          <p:cNvGraphicFramePr>
            <a:graphicFrameLocks noGrp="1"/>
          </p:cNvGraphicFramePr>
          <p:nvPr>
            <p:extLst/>
          </p:nvPr>
        </p:nvGraphicFramePr>
        <p:xfrm>
          <a:off x="4980503" y="1578293"/>
          <a:ext cx="2859390" cy="890016"/>
        </p:xfrm>
        <a:graphic>
          <a:graphicData uri="http://schemas.openxmlformats.org/drawingml/2006/table">
            <a:tbl>
              <a:tblPr firstRow="1" bandRow="1">
                <a:tableStyleId>{5C22544A-7EE6-4342-B048-85BDC9FD1C3A}</a:tableStyleId>
              </a:tblPr>
              <a:tblGrid>
                <a:gridCol w="2859390">
                  <a:extLst>
                    <a:ext uri="{9D8B030D-6E8A-4147-A177-3AD203B41FA5}">
                      <a16:colId xmlns:a16="http://schemas.microsoft.com/office/drawing/2014/main" val="975389210"/>
                    </a:ext>
                  </a:extLst>
                </a:gridCol>
              </a:tblGrid>
              <a:tr h="44500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Limite élastique</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44500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Limite de rupture</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226667"/>
                  </a:ext>
                </a:extLst>
              </a:tr>
            </a:tbl>
          </a:graphicData>
        </a:graphic>
      </p:graphicFrame>
      <p:graphicFrame>
        <p:nvGraphicFramePr>
          <p:cNvPr id="20" name="Tableau 19"/>
          <p:cNvGraphicFramePr>
            <a:graphicFrameLocks noGrp="1"/>
          </p:cNvGraphicFramePr>
          <p:nvPr>
            <p:extLst/>
          </p:nvPr>
        </p:nvGraphicFramePr>
        <p:xfrm>
          <a:off x="1001486" y="1800761"/>
          <a:ext cx="3085883" cy="445008"/>
        </p:xfrm>
        <a:graphic>
          <a:graphicData uri="http://schemas.openxmlformats.org/drawingml/2006/table">
            <a:tbl>
              <a:tblPr firstRow="1" bandRow="1">
                <a:tableStyleId>{5C22544A-7EE6-4342-B048-85BDC9FD1C3A}</a:tableStyleId>
              </a:tblPr>
              <a:tblGrid>
                <a:gridCol w="3085883">
                  <a:extLst>
                    <a:ext uri="{9D8B030D-6E8A-4147-A177-3AD203B41FA5}">
                      <a16:colId xmlns:a16="http://schemas.microsoft.com/office/drawing/2014/main" val="2533122760"/>
                    </a:ext>
                  </a:extLst>
                </a:gridCol>
              </a:tblGrid>
              <a:tr h="445008">
                <a:tc>
                  <a:txBody>
                    <a:bodyPr/>
                    <a:lstStyle/>
                    <a:p>
                      <a:pPr algn="ctr"/>
                      <a:r>
                        <a:rPr lang="fr-FR" sz="1900" b="1" kern="1200" dirty="0" smtClean="0">
                          <a:solidFill>
                            <a:schemeClr val="tx1"/>
                          </a:solidFill>
                          <a:effectLst/>
                          <a:latin typeface="+mn-lt"/>
                          <a:ea typeface="+mn-ea"/>
                          <a:cs typeface="+mn-cs"/>
                        </a:rPr>
                        <a:t>Limites structurales</a:t>
                      </a:r>
                      <a:endParaRPr lang="fr-FR" sz="1900" b="1" kern="1200" dirty="0">
                        <a:solidFill>
                          <a:schemeClr val="tx1"/>
                        </a:solidFill>
                        <a:effectLst/>
                        <a:latin typeface="+mn-lt"/>
                        <a:ea typeface="+mn-ea"/>
                        <a:cs typeface="+mn-cs"/>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sp>
        <p:nvSpPr>
          <p:cNvPr id="21" name="Flèche vers le bas 20"/>
          <p:cNvSpPr/>
          <p:nvPr/>
        </p:nvSpPr>
        <p:spPr>
          <a:xfrm>
            <a:off x="1816251" y="3526488"/>
            <a:ext cx="586918" cy="430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20">
              <a:latin typeface="Arial" panose="020B0604020202020204" pitchFamily="34" charset="0"/>
              <a:cs typeface="Arial" panose="020B0604020202020204" pitchFamily="34" charset="0"/>
            </a:endParaRPr>
          </a:p>
        </p:txBody>
      </p:sp>
      <p:graphicFrame>
        <p:nvGraphicFramePr>
          <p:cNvPr id="22" name="Tableau 21"/>
          <p:cNvGraphicFramePr>
            <a:graphicFrameLocks noGrp="1"/>
          </p:cNvGraphicFramePr>
          <p:nvPr>
            <p:extLst/>
          </p:nvPr>
        </p:nvGraphicFramePr>
        <p:xfrm>
          <a:off x="4954986" y="2739442"/>
          <a:ext cx="2884908" cy="894623"/>
        </p:xfrm>
        <a:graphic>
          <a:graphicData uri="http://schemas.openxmlformats.org/drawingml/2006/table">
            <a:tbl>
              <a:tblPr firstRow="1" bandRow="1">
                <a:tableStyleId>{5C22544A-7EE6-4342-B048-85BDC9FD1C3A}</a:tableStyleId>
              </a:tblPr>
              <a:tblGrid>
                <a:gridCol w="2884908">
                  <a:extLst>
                    <a:ext uri="{9D8B030D-6E8A-4147-A177-3AD203B41FA5}">
                      <a16:colId xmlns:a16="http://schemas.microsoft.com/office/drawing/2014/main" val="975389210"/>
                    </a:ext>
                  </a:extLst>
                </a:gridCol>
              </a:tblGrid>
              <a:tr h="4023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Charge limite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49228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Charge ultime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76985785"/>
                  </a:ext>
                </a:extLst>
              </a:tr>
            </a:tbl>
          </a:graphicData>
        </a:graphic>
      </p:graphicFrame>
      <p:graphicFrame>
        <p:nvGraphicFramePr>
          <p:cNvPr id="23" name="Tableau 22"/>
          <p:cNvGraphicFramePr>
            <a:graphicFrameLocks noGrp="1"/>
          </p:cNvGraphicFramePr>
          <p:nvPr>
            <p:extLst/>
          </p:nvPr>
        </p:nvGraphicFramePr>
        <p:xfrm>
          <a:off x="1001485" y="2839277"/>
          <a:ext cx="3085884" cy="631504"/>
        </p:xfrm>
        <a:graphic>
          <a:graphicData uri="http://schemas.openxmlformats.org/drawingml/2006/table">
            <a:tbl>
              <a:tblPr firstRow="1" bandRow="1">
                <a:tableStyleId>{5C22544A-7EE6-4342-B048-85BDC9FD1C3A}</a:tableStyleId>
              </a:tblPr>
              <a:tblGrid>
                <a:gridCol w="3085884">
                  <a:extLst>
                    <a:ext uri="{9D8B030D-6E8A-4147-A177-3AD203B41FA5}">
                      <a16:colId xmlns:a16="http://schemas.microsoft.com/office/drawing/2014/main" val="2533122760"/>
                    </a:ext>
                  </a:extLst>
                </a:gridCol>
              </a:tblGrid>
              <a:tr h="631504">
                <a:tc>
                  <a:txBody>
                    <a:bodyPr/>
                    <a:lstStyle/>
                    <a:p>
                      <a:pPr lvl="0" algn="ctr"/>
                      <a:r>
                        <a:rPr lang="fr-FR" sz="1900" b="1" kern="1200" dirty="0" smtClean="0">
                          <a:solidFill>
                            <a:schemeClr val="tx1"/>
                          </a:solidFill>
                          <a:effectLst/>
                          <a:latin typeface="+mn-lt"/>
                          <a:ea typeface="+mn-ea"/>
                          <a:cs typeface="+mn-cs"/>
                        </a:rPr>
                        <a:t>Certification</a:t>
                      </a:r>
                      <a:r>
                        <a:rPr lang="fr-FR" sz="1900" dirty="0" smtClean="0">
                          <a:solidFill>
                            <a:schemeClr val="tx1"/>
                          </a:solidFill>
                          <a:effectLst/>
                          <a:latin typeface="+mn-lt"/>
                          <a:ea typeface="+mn-ea"/>
                          <a:cs typeface="+mn-cs"/>
                        </a:rPr>
                        <a:t> d’un avion</a:t>
                      </a:r>
                      <a:endParaRPr lang="fr-FR" sz="19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graphicFrame>
        <p:nvGraphicFramePr>
          <p:cNvPr id="25" name="Tableau 24"/>
          <p:cNvGraphicFramePr>
            <a:graphicFrameLocks noGrp="1"/>
          </p:cNvGraphicFramePr>
          <p:nvPr>
            <p:extLst/>
          </p:nvPr>
        </p:nvGraphicFramePr>
        <p:xfrm>
          <a:off x="4929468" y="3911044"/>
          <a:ext cx="2910425" cy="1389888"/>
        </p:xfrm>
        <a:graphic>
          <a:graphicData uri="http://schemas.openxmlformats.org/drawingml/2006/table">
            <a:tbl>
              <a:tblPr firstRow="1" bandRow="1">
                <a:tableStyleId>{5C22544A-7EE6-4342-B048-85BDC9FD1C3A}</a:tableStyleId>
              </a:tblPr>
              <a:tblGrid>
                <a:gridCol w="2910425">
                  <a:extLst>
                    <a:ext uri="{9D8B030D-6E8A-4147-A177-3AD203B41FA5}">
                      <a16:colId xmlns:a16="http://schemas.microsoft.com/office/drawing/2014/main" val="975389210"/>
                    </a:ext>
                  </a:extLst>
                </a:gridCol>
              </a:tblGrid>
              <a:tr h="694944">
                <a:tc>
                  <a:txBody>
                    <a:bodyPr/>
                    <a:lstStyle/>
                    <a:p>
                      <a:pPr lvl="0"/>
                      <a:r>
                        <a:rPr lang="fr-FR" sz="1900" b="0" dirty="0" smtClean="0">
                          <a:solidFill>
                            <a:schemeClr val="tx1"/>
                          </a:solidFill>
                        </a:rPr>
                        <a:t>Charge limites sans déformation permanente</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69494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Charge ultime pendant 3 secondes sans rupture </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30297452"/>
                  </a:ext>
                </a:extLst>
              </a:tr>
            </a:tbl>
          </a:graphicData>
        </a:graphic>
      </p:graphicFrame>
      <p:graphicFrame>
        <p:nvGraphicFramePr>
          <p:cNvPr id="26" name="Tableau 25"/>
          <p:cNvGraphicFramePr>
            <a:graphicFrameLocks noGrp="1"/>
          </p:cNvGraphicFramePr>
          <p:nvPr>
            <p:extLst/>
          </p:nvPr>
        </p:nvGraphicFramePr>
        <p:xfrm>
          <a:off x="1001485" y="4153184"/>
          <a:ext cx="3085884" cy="1450848"/>
        </p:xfrm>
        <a:graphic>
          <a:graphicData uri="http://schemas.openxmlformats.org/drawingml/2006/table">
            <a:tbl>
              <a:tblPr firstRow="1" bandRow="1">
                <a:tableStyleId>{5C22544A-7EE6-4342-B048-85BDC9FD1C3A}</a:tableStyleId>
              </a:tblPr>
              <a:tblGrid>
                <a:gridCol w="3085884">
                  <a:extLst>
                    <a:ext uri="{9D8B030D-6E8A-4147-A177-3AD203B41FA5}">
                      <a16:colId xmlns:a16="http://schemas.microsoft.com/office/drawing/2014/main" val="2533122760"/>
                    </a:ext>
                  </a:extLst>
                </a:gridCol>
              </a:tblGrid>
              <a:tr h="142646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2200" dirty="0" smtClean="0">
                          <a:solidFill>
                            <a:schemeClr val="tx1"/>
                          </a:solidFill>
                        </a:rPr>
                        <a:t>Conditions de certification</a:t>
                      </a:r>
                    </a:p>
                    <a:p>
                      <a:pPr marL="0" marR="0" lvl="0" indent="0" algn="ctr" defTabSz="685800" rtl="0" eaLnBrk="1" fontAlgn="auto" latinLnBrk="0" hangingPunct="1">
                        <a:lnSpc>
                          <a:spcPct val="100000"/>
                        </a:lnSpc>
                        <a:spcBef>
                          <a:spcPts val="0"/>
                        </a:spcBef>
                        <a:spcAft>
                          <a:spcPts val="0"/>
                        </a:spcAft>
                        <a:buClrTx/>
                        <a:buSzTx/>
                        <a:buFontTx/>
                        <a:buNone/>
                        <a:tabLst/>
                        <a:defRPr/>
                      </a:pPr>
                      <a:r>
                        <a:rPr lang="fr-FR" sz="2200" dirty="0" smtClean="0">
                          <a:solidFill>
                            <a:schemeClr val="tx1"/>
                          </a:solidFill>
                        </a:rPr>
                        <a:t>L’aile doit Supporter les charges: </a:t>
                      </a:r>
                      <a:endParaRPr lang="fr-FR" sz="220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sp>
        <p:nvSpPr>
          <p:cNvPr id="27" name="Flèche droite 26"/>
          <p:cNvSpPr/>
          <p:nvPr/>
        </p:nvSpPr>
        <p:spPr>
          <a:xfrm>
            <a:off x="4291513" y="1877315"/>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sp>
        <p:nvSpPr>
          <p:cNvPr id="28" name="Flèche droite 27"/>
          <p:cNvSpPr/>
          <p:nvPr/>
        </p:nvSpPr>
        <p:spPr>
          <a:xfrm>
            <a:off x="4278754" y="3024446"/>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sp>
        <p:nvSpPr>
          <p:cNvPr id="29" name="Flèche droite 28"/>
          <p:cNvSpPr/>
          <p:nvPr/>
        </p:nvSpPr>
        <p:spPr>
          <a:xfrm>
            <a:off x="4297893" y="4428245"/>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038" y="2077394"/>
            <a:ext cx="3269273" cy="2786772"/>
          </a:xfrm>
          <a:prstGeom prst="rect">
            <a:avLst/>
          </a:prstGeom>
        </p:spPr>
        <p:style>
          <a:lnRef idx="2">
            <a:schemeClr val="dk1"/>
          </a:lnRef>
          <a:fillRef idx="1">
            <a:schemeClr val="lt1"/>
          </a:fillRef>
          <a:effectRef idx="0">
            <a:schemeClr val="dk1"/>
          </a:effectRef>
          <a:fontRef idx="minor">
            <a:schemeClr val="dk1"/>
          </a:fontRef>
        </p:style>
      </p:pic>
      <p:sp>
        <p:nvSpPr>
          <p:cNvPr id="15" name="Rectangle 14"/>
          <p:cNvSpPr/>
          <p:nvPr/>
        </p:nvSpPr>
        <p:spPr>
          <a:xfrm>
            <a:off x="1824445" y="181002"/>
            <a:ext cx="868027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Les contraintes appliquées sur une aile</a:t>
            </a:r>
          </a:p>
        </p:txBody>
      </p:sp>
    </p:spTree>
    <p:extLst>
      <p:ext uri="{BB962C8B-B14F-4D97-AF65-F5344CB8AC3E}">
        <p14:creationId xmlns:p14="http://schemas.microsoft.com/office/powerpoint/2010/main" val="25999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sp>
        <p:nvSpPr>
          <p:cNvPr id="6" name="Rectangle 5"/>
          <p:cNvSpPr/>
          <p:nvPr/>
        </p:nvSpPr>
        <p:spPr>
          <a:xfrm>
            <a:off x="923662" y="4350797"/>
            <a:ext cx="10555356" cy="13388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t>On appelle centre de pousse P le point d’application de la résultante des forces aérodynamiques de cette section. </a:t>
            </a:r>
            <a:endParaRPr lang="fr-FR" dirty="0" smtClean="0"/>
          </a:p>
          <a:p>
            <a:pPr>
              <a:lnSpc>
                <a:spcPct val="150000"/>
              </a:lnSpc>
            </a:pPr>
            <a:r>
              <a:rPr lang="fr-FR" dirty="0" smtClean="0"/>
              <a:t>De </a:t>
            </a:r>
            <a:r>
              <a:rPr lang="fr-FR" dirty="0"/>
              <a:t>l’emplanture au saumon, le point "</a:t>
            </a:r>
            <a:r>
              <a:rPr lang="fr-FR" i="1" dirty="0"/>
              <a:t>P"</a:t>
            </a:r>
            <a:r>
              <a:rPr lang="fr-FR" dirty="0"/>
              <a:t> décrit la ligne des centres de poussée</a:t>
            </a:r>
            <a:r>
              <a:rPr lang="fr-FR" dirty="0" smtClean="0"/>
              <a:t>.</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911" y="1057073"/>
            <a:ext cx="4914858" cy="291603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0336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6180" y="1249161"/>
            <a:ext cx="5288030" cy="226929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pic>
        <p:nvPicPr>
          <p:cNvPr id="6" name="Imag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8852" y="1249161"/>
            <a:ext cx="4631635" cy="226929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8852" y="3710222"/>
            <a:ext cx="4631635" cy="253155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56180" y="3710222"/>
            <a:ext cx="6096000" cy="258532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fr-FR" dirty="0"/>
              <a:t>Il est démontré qu’il existe un point </a:t>
            </a:r>
            <a:r>
              <a:rPr lang="fr-FR" i="1" dirty="0"/>
              <a:t>"F"</a:t>
            </a:r>
            <a:r>
              <a:rPr lang="fr-FR" dirty="0"/>
              <a:t> appelé « foyer principal de profil » tel que le moment de la résultante des forces aérodynamiques par rapport à ce point soit indépendant de l’incidence et ne dépend que de la vitesse. De l’emplanture au saumon, le point </a:t>
            </a:r>
            <a:r>
              <a:rPr lang="fr-FR" i="1" dirty="0"/>
              <a:t>F</a:t>
            </a:r>
            <a:r>
              <a:rPr lang="fr-FR" dirty="0"/>
              <a:t> décrit la ligne des foyers.</a:t>
            </a:r>
          </a:p>
          <a:p>
            <a:r>
              <a:rPr lang="fr-FR" dirty="0"/>
              <a:t>Sur les ailes droites subsoniques, la ligne des foyers se situe à 25% du bord d’attaque.</a:t>
            </a:r>
          </a:p>
          <a:p>
            <a:r>
              <a:rPr lang="fr-FR" dirty="0"/>
              <a:t>Sur les ailes en flèche, la ligne des foyers est décalée par rapport à celle des 25%</a:t>
            </a:r>
          </a:p>
        </p:txBody>
      </p:sp>
    </p:spTree>
    <p:extLst>
      <p:ext uri="{BB962C8B-B14F-4D97-AF65-F5344CB8AC3E}">
        <p14:creationId xmlns:p14="http://schemas.microsoft.com/office/powerpoint/2010/main" val="968079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93591" y="1234097"/>
            <a:ext cx="4652444" cy="221864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sp>
        <p:nvSpPr>
          <p:cNvPr id="6" name="Rectangle 5"/>
          <p:cNvSpPr/>
          <p:nvPr/>
        </p:nvSpPr>
        <p:spPr>
          <a:xfrm>
            <a:off x="781878" y="3653168"/>
            <a:ext cx="10846904" cy="31393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On appelle "centre élastique" le point autour duquel une section d’aile va subir un mouvement de torsion simple par rapport à la section voisine</a:t>
            </a:r>
          </a:p>
          <a:p>
            <a:endParaRPr lang="fr-FR" dirty="0" smtClean="0"/>
          </a:p>
          <a:p>
            <a:r>
              <a:rPr lang="fr-FR" dirty="0" smtClean="0"/>
              <a:t>De </a:t>
            </a:r>
            <a:r>
              <a:rPr lang="fr-FR" dirty="0"/>
              <a:t>l’emplanture au saumon, le point "</a:t>
            </a:r>
            <a:r>
              <a:rPr lang="fr-FR" i="1" dirty="0"/>
              <a:t>E</a:t>
            </a:r>
            <a:r>
              <a:rPr lang="fr-FR" dirty="0"/>
              <a:t>" décrit la ligne élastique qui est un axe géométrique variable en fonction de la forme de l’aile. </a:t>
            </a:r>
            <a:endParaRPr lang="fr-FR" dirty="0" smtClean="0"/>
          </a:p>
          <a:p>
            <a:endParaRPr lang="fr-FR" dirty="0" smtClean="0"/>
          </a:p>
          <a:p>
            <a:r>
              <a:rPr lang="fr-FR" dirty="0" smtClean="0"/>
              <a:t>Cet </a:t>
            </a:r>
            <a:r>
              <a:rPr lang="fr-FR" dirty="0"/>
              <a:t>axe est approximativement situé entre 30 et 35% du bord d’attaque pour une aile trapézoïdale.</a:t>
            </a:r>
          </a:p>
          <a:p>
            <a:endParaRPr lang="fr-FR" dirty="0" smtClean="0"/>
          </a:p>
          <a:p>
            <a:r>
              <a:rPr lang="fr-FR" dirty="0" smtClean="0"/>
              <a:t>La </a:t>
            </a:r>
            <a:r>
              <a:rPr lang="fr-FR" dirty="0"/>
              <a:t>résultante des forces aérodynamiques ne passe généralement pas par l’axe élastique, il en résulte que l’aile est soumise à un moment de torsion variable. Ce moment est transmis en partie par des efforts de cisaillement dans la périphérie de la section.</a:t>
            </a:r>
          </a:p>
        </p:txBody>
      </p:sp>
      <p:pic>
        <p:nvPicPr>
          <p:cNvPr id="7" name="Imag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4101" y="1234098"/>
            <a:ext cx="4210685" cy="221864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6813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p:cNvGrpSpPr/>
          <p:nvPr/>
        </p:nvGrpSpPr>
        <p:grpSpPr>
          <a:xfrm>
            <a:off x="5466588" y="3229802"/>
            <a:ext cx="361720" cy="1424064"/>
            <a:chOff x="4047490" y="3155950"/>
            <a:chExt cx="301433" cy="1186720"/>
          </a:xfrm>
        </p:grpSpPr>
        <p:cxnSp>
          <p:nvCxnSpPr>
            <p:cNvPr id="15" name="Connecteur droit avec flèche 14"/>
            <p:cNvCxnSpPr/>
            <p:nvPr/>
          </p:nvCxnSpPr>
          <p:spPr>
            <a:xfrm flipH="1">
              <a:off x="4047490" y="3155950"/>
              <a:ext cx="5080" cy="118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 Box 11"/>
            <p:cNvSpPr txBox="1">
              <a:spLocks noChangeArrowheads="1"/>
            </p:cNvSpPr>
            <p:nvPr/>
          </p:nvSpPr>
          <p:spPr bwMode="auto">
            <a:xfrm>
              <a:off x="4052060" y="3887504"/>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z</a:t>
              </a:r>
              <a:endParaRPr lang="fr-FR" altLang="fr-FR" sz="2160" dirty="0">
                <a:latin typeface="Arial" panose="020B0604020202020204" pitchFamily="34" charset="0"/>
              </a:endParaRPr>
            </a:p>
          </p:txBody>
        </p:sp>
      </p:grpSp>
      <p:sp>
        <p:nvSpPr>
          <p:cNvPr id="4" name="Forme libre 3"/>
          <p:cNvSpPr/>
          <p:nvPr/>
        </p:nvSpPr>
        <p:spPr>
          <a:xfrm>
            <a:off x="3005329" y="2579054"/>
            <a:ext cx="5468874" cy="1344168"/>
          </a:xfrm>
          <a:custGeom>
            <a:avLst/>
            <a:gdLst>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667649 w 4555056"/>
              <a:gd name="connsiteY8" fmla="*/ 55266 h 1120392"/>
              <a:gd name="connsiteX9" fmla="*/ 3873640 w 4555056"/>
              <a:gd name="connsiteY9" fmla="*/ 55266 h 1120392"/>
              <a:gd name="connsiteX10" fmla="*/ 4114800 w 4555056"/>
              <a:gd name="connsiteY10" fmla="*/ 85411 h 1120392"/>
              <a:gd name="connsiteX11" fmla="*/ 4275574 w 4555056"/>
              <a:gd name="connsiteY11" fmla="*/ 110532 h 1120392"/>
              <a:gd name="connsiteX12" fmla="*/ 4360985 w 4555056"/>
              <a:gd name="connsiteY12" fmla="*/ 130629 h 1120392"/>
              <a:gd name="connsiteX13" fmla="*/ 4456444 w 4555056"/>
              <a:gd name="connsiteY13" fmla="*/ 170822 h 1120392"/>
              <a:gd name="connsiteX14" fmla="*/ 4516734 w 4555056"/>
              <a:gd name="connsiteY14" fmla="*/ 251209 h 1120392"/>
              <a:gd name="connsiteX15" fmla="*/ 4551904 w 4555056"/>
              <a:gd name="connsiteY15" fmla="*/ 401934 h 1120392"/>
              <a:gd name="connsiteX16" fmla="*/ 4436347 w 4555056"/>
              <a:gd name="connsiteY16" fmla="*/ 628022 h 1120392"/>
              <a:gd name="connsiteX17" fmla="*/ 4165042 w 4555056"/>
              <a:gd name="connsiteY17" fmla="*/ 849086 h 1120392"/>
              <a:gd name="connsiteX18" fmla="*/ 3918857 w 4555056"/>
              <a:gd name="connsiteY18" fmla="*/ 949570 h 1120392"/>
              <a:gd name="connsiteX19" fmla="*/ 3722915 w 4555056"/>
              <a:gd name="connsiteY19" fmla="*/ 999811 h 1120392"/>
              <a:gd name="connsiteX20" fmla="*/ 3476730 w 4555056"/>
              <a:gd name="connsiteY20" fmla="*/ 1050053 h 1120392"/>
              <a:gd name="connsiteX21" fmla="*/ 3255666 w 4555056"/>
              <a:gd name="connsiteY21" fmla="*/ 1075174 h 1120392"/>
              <a:gd name="connsiteX22" fmla="*/ 3039627 w 4555056"/>
              <a:gd name="connsiteY22" fmla="*/ 1100295 h 1120392"/>
              <a:gd name="connsiteX23" fmla="*/ 2783394 w 4555056"/>
              <a:gd name="connsiteY23" fmla="*/ 1110343 h 1120392"/>
              <a:gd name="connsiteX24" fmla="*/ 2456822 w 4555056"/>
              <a:gd name="connsiteY24" fmla="*/ 1115367 h 1120392"/>
              <a:gd name="connsiteX25" fmla="*/ 2069961 w 4555056"/>
              <a:gd name="connsiteY25" fmla="*/ 1120392 h 1120392"/>
              <a:gd name="connsiteX26" fmla="*/ 1657978 w 4555056"/>
              <a:gd name="connsiteY26" fmla="*/ 1115367 h 1120392"/>
              <a:gd name="connsiteX27" fmla="*/ 1045029 w 4555056"/>
              <a:gd name="connsiteY27" fmla="*/ 1110343 h 1120392"/>
              <a:gd name="connsiteX28" fmla="*/ 703385 w 4555056"/>
              <a:gd name="connsiteY28" fmla="*/ 1115367 h 1120392"/>
              <a:gd name="connsiteX29" fmla="*/ 185895 w 4555056"/>
              <a:gd name="connsiteY29" fmla="*/ 1110343 h 1120392"/>
              <a:gd name="connsiteX30" fmla="*/ 0 w 4555056"/>
              <a:gd name="connsiteY30" fmla="*/ 1110343 h 1120392"/>
              <a:gd name="connsiteX31" fmla="*/ 0 w 4555056"/>
              <a:gd name="connsiteY31"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617405 w 4555056"/>
              <a:gd name="connsiteY8" fmla="*/ 50240 h 1120392"/>
              <a:gd name="connsiteX9" fmla="*/ 3873640 w 4555056"/>
              <a:gd name="connsiteY9" fmla="*/ 55266 h 1120392"/>
              <a:gd name="connsiteX10" fmla="*/ 4114800 w 4555056"/>
              <a:gd name="connsiteY10" fmla="*/ 85411 h 1120392"/>
              <a:gd name="connsiteX11" fmla="*/ 4275574 w 4555056"/>
              <a:gd name="connsiteY11" fmla="*/ 110532 h 1120392"/>
              <a:gd name="connsiteX12" fmla="*/ 4360985 w 4555056"/>
              <a:gd name="connsiteY12" fmla="*/ 130629 h 1120392"/>
              <a:gd name="connsiteX13" fmla="*/ 4456444 w 4555056"/>
              <a:gd name="connsiteY13" fmla="*/ 170822 h 1120392"/>
              <a:gd name="connsiteX14" fmla="*/ 4516734 w 4555056"/>
              <a:gd name="connsiteY14" fmla="*/ 251209 h 1120392"/>
              <a:gd name="connsiteX15" fmla="*/ 4551904 w 4555056"/>
              <a:gd name="connsiteY15" fmla="*/ 401934 h 1120392"/>
              <a:gd name="connsiteX16" fmla="*/ 4436347 w 4555056"/>
              <a:gd name="connsiteY16" fmla="*/ 628022 h 1120392"/>
              <a:gd name="connsiteX17" fmla="*/ 4165042 w 4555056"/>
              <a:gd name="connsiteY17" fmla="*/ 849086 h 1120392"/>
              <a:gd name="connsiteX18" fmla="*/ 3918857 w 4555056"/>
              <a:gd name="connsiteY18" fmla="*/ 949570 h 1120392"/>
              <a:gd name="connsiteX19" fmla="*/ 3722915 w 4555056"/>
              <a:gd name="connsiteY19" fmla="*/ 999811 h 1120392"/>
              <a:gd name="connsiteX20" fmla="*/ 3476730 w 4555056"/>
              <a:gd name="connsiteY20" fmla="*/ 1050053 h 1120392"/>
              <a:gd name="connsiteX21" fmla="*/ 3255666 w 4555056"/>
              <a:gd name="connsiteY21" fmla="*/ 1075174 h 1120392"/>
              <a:gd name="connsiteX22" fmla="*/ 3039627 w 4555056"/>
              <a:gd name="connsiteY22" fmla="*/ 1100295 h 1120392"/>
              <a:gd name="connsiteX23" fmla="*/ 2783394 w 4555056"/>
              <a:gd name="connsiteY23" fmla="*/ 1110343 h 1120392"/>
              <a:gd name="connsiteX24" fmla="*/ 2456822 w 4555056"/>
              <a:gd name="connsiteY24" fmla="*/ 1115367 h 1120392"/>
              <a:gd name="connsiteX25" fmla="*/ 2069961 w 4555056"/>
              <a:gd name="connsiteY25" fmla="*/ 1120392 h 1120392"/>
              <a:gd name="connsiteX26" fmla="*/ 1657978 w 4555056"/>
              <a:gd name="connsiteY26" fmla="*/ 1115367 h 1120392"/>
              <a:gd name="connsiteX27" fmla="*/ 1045029 w 4555056"/>
              <a:gd name="connsiteY27" fmla="*/ 1110343 h 1120392"/>
              <a:gd name="connsiteX28" fmla="*/ 703385 w 4555056"/>
              <a:gd name="connsiteY28" fmla="*/ 1115367 h 1120392"/>
              <a:gd name="connsiteX29" fmla="*/ 185895 w 4555056"/>
              <a:gd name="connsiteY29" fmla="*/ 1110343 h 1120392"/>
              <a:gd name="connsiteX30" fmla="*/ 0 w 4555056"/>
              <a:gd name="connsiteY30" fmla="*/ 1110343 h 1120392"/>
              <a:gd name="connsiteX31" fmla="*/ 0 w 4555056"/>
              <a:gd name="connsiteY31"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873640 w 4555056"/>
              <a:gd name="connsiteY8" fmla="*/ 55266 h 1120392"/>
              <a:gd name="connsiteX9" fmla="*/ 4114800 w 4555056"/>
              <a:gd name="connsiteY9" fmla="*/ 85411 h 1120392"/>
              <a:gd name="connsiteX10" fmla="*/ 4275574 w 4555056"/>
              <a:gd name="connsiteY10" fmla="*/ 110532 h 1120392"/>
              <a:gd name="connsiteX11" fmla="*/ 4360985 w 4555056"/>
              <a:gd name="connsiteY11" fmla="*/ 130629 h 1120392"/>
              <a:gd name="connsiteX12" fmla="*/ 4456444 w 4555056"/>
              <a:gd name="connsiteY12" fmla="*/ 170822 h 1120392"/>
              <a:gd name="connsiteX13" fmla="*/ 4516734 w 4555056"/>
              <a:gd name="connsiteY13" fmla="*/ 251209 h 1120392"/>
              <a:gd name="connsiteX14" fmla="*/ 4551904 w 4555056"/>
              <a:gd name="connsiteY14" fmla="*/ 401934 h 1120392"/>
              <a:gd name="connsiteX15" fmla="*/ 4436347 w 4555056"/>
              <a:gd name="connsiteY15" fmla="*/ 628022 h 1120392"/>
              <a:gd name="connsiteX16" fmla="*/ 4165042 w 4555056"/>
              <a:gd name="connsiteY16" fmla="*/ 849086 h 1120392"/>
              <a:gd name="connsiteX17" fmla="*/ 3918857 w 4555056"/>
              <a:gd name="connsiteY17" fmla="*/ 949570 h 1120392"/>
              <a:gd name="connsiteX18" fmla="*/ 3722915 w 4555056"/>
              <a:gd name="connsiteY18" fmla="*/ 999811 h 1120392"/>
              <a:gd name="connsiteX19" fmla="*/ 3476730 w 4555056"/>
              <a:gd name="connsiteY19" fmla="*/ 1050053 h 1120392"/>
              <a:gd name="connsiteX20" fmla="*/ 3255666 w 4555056"/>
              <a:gd name="connsiteY20" fmla="*/ 1075174 h 1120392"/>
              <a:gd name="connsiteX21" fmla="*/ 3039627 w 4555056"/>
              <a:gd name="connsiteY21" fmla="*/ 1100295 h 1120392"/>
              <a:gd name="connsiteX22" fmla="*/ 2783394 w 4555056"/>
              <a:gd name="connsiteY22" fmla="*/ 1110343 h 1120392"/>
              <a:gd name="connsiteX23" fmla="*/ 2456822 w 4555056"/>
              <a:gd name="connsiteY23" fmla="*/ 1115367 h 1120392"/>
              <a:gd name="connsiteX24" fmla="*/ 2069961 w 4555056"/>
              <a:gd name="connsiteY24" fmla="*/ 1120392 h 1120392"/>
              <a:gd name="connsiteX25" fmla="*/ 1657978 w 4555056"/>
              <a:gd name="connsiteY25" fmla="*/ 1115367 h 1120392"/>
              <a:gd name="connsiteX26" fmla="*/ 1045029 w 4555056"/>
              <a:gd name="connsiteY26" fmla="*/ 1110343 h 1120392"/>
              <a:gd name="connsiteX27" fmla="*/ 703385 w 4555056"/>
              <a:gd name="connsiteY27" fmla="*/ 1115367 h 1120392"/>
              <a:gd name="connsiteX28" fmla="*/ 185895 w 4555056"/>
              <a:gd name="connsiteY28" fmla="*/ 1110343 h 1120392"/>
              <a:gd name="connsiteX29" fmla="*/ 0 w 4555056"/>
              <a:gd name="connsiteY29" fmla="*/ 1110343 h 1120392"/>
              <a:gd name="connsiteX30" fmla="*/ 0 w 4555056"/>
              <a:gd name="connsiteY30"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461660 w 4555056"/>
              <a:gd name="connsiteY7" fmla="*/ 30145 h 1120392"/>
              <a:gd name="connsiteX8" fmla="*/ 3873640 w 4555056"/>
              <a:gd name="connsiteY8" fmla="*/ 55266 h 1120392"/>
              <a:gd name="connsiteX9" fmla="*/ 4114800 w 4555056"/>
              <a:gd name="connsiteY9" fmla="*/ 85411 h 1120392"/>
              <a:gd name="connsiteX10" fmla="*/ 4275574 w 4555056"/>
              <a:gd name="connsiteY10" fmla="*/ 110532 h 1120392"/>
              <a:gd name="connsiteX11" fmla="*/ 4360985 w 4555056"/>
              <a:gd name="connsiteY11" fmla="*/ 130629 h 1120392"/>
              <a:gd name="connsiteX12" fmla="*/ 4456444 w 4555056"/>
              <a:gd name="connsiteY12" fmla="*/ 170822 h 1120392"/>
              <a:gd name="connsiteX13" fmla="*/ 4516734 w 4555056"/>
              <a:gd name="connsiteY13" fmla="*/ 251209 h 1120392"/>
              <a:gd name="connsiteX14" fmla="*/ 4551904 w 4555056"/>
              <a:gd name="connsiteY14" fmla="*/ 401934 h 1120392"/>
              <a:gd name="connsiteX15" fmla="*/ 4436347 w 4555056"/>
              <a:gd name="connsiteY15" fmla="*/ 628022 h 1120392"/>
              <a:gd name="connsiteX16" fmla="*/ 4165042 w 4555056"/>
              <a:gd name="connsiteY16" fmla="*/ 849086 h 1120392"/>
              <a:gd name="connsiteX17" fmla="*/ 3918857 w 4555056"/>
              <a:gd name="connsiteY17" fmla="*/ 949570 h 1120392"/>
              <a:gd name="connsiteX18" fmla="*/ 3722915 w 4555056"/>
              <a:gd name="connsiteY18" fmla="*/ 999811 h 1120392"/>
              <a:gd name="connsiteX19" fmla="*/ 3476730 w 4555056"/>
              <a:gd name="connsiteY19" fmla="*/ 1050053 h 1120392"/>
              <a:gd name="connsiteX20" fmla="*/ 3255666 w 4555056"/>
              <a:gd name="connsiteY20" fmla="*/ 1075174 h 1120392"/>
              <a:gd name="connsiteX21" fmla="*/ 3039627 w 4555056"/>
              <a:gd name="connsiteY21" fmla="*/ 1100295 h 1120392"/>
              <a:gd name="connsiteX22" fmla="*/ 2783394 w 4555056"/>
              <a:gd name="connsiteY22" fmla="*/ 1110343 h 1120392"/>
              <a:gd name="connsiteX23" fmla="*/ 2456822 w 4555056"/>
              <a:gd name="connsiteY23" fmla="*/ 1115367 h 1120392"/>
              <a:gd name="connsiteX24" fmla="*/ 2069961 w 4555056"/>
              <a:gd name="connsiteY24" fmla="*/ 1120392 h 1120392"/>
              <a:gd name="connsiteX25" fmla="*/ 1657978 w 4555056"/>
              <a:gd name="connsiteY25" fmla="*/ 1115367 h 1120392"/>
              <a:gd name="connsiteX26" fmla="*/ 1045029 w 4555056"/>
              <a:gd name="connsiteY26" fmla="*/ 1110343 h 1120392"/>
              <a:gd name="connsiteX27" fmla="*/ 703385 w 4555056"/>
              <a:gd name="connsiteY27" fmla="*/ 1115367 h 1120392"/>
              <a:gd name="connsiteX28" fmla="*/ 185895 w 4555056"/>
              <a:gd name="connsiteY28" fmla="*/ 1110343 h 1120392"/>
              <a:gd name="connsiteX29" fmla="*/ 0 w 4555056"/>
              <a:gd name="connsiteY29" fmla="*/ 1110343 h 1120392"/>
              <a:gd name="connsiteX30" fmla="*/ 0 w 4555056"/>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903974 w 4557718"/>
              <a:gd name="connsiteY4" fmla="*/ 10049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883875 w 4557718"/>
              <a:gd name="connsiteY4" fmla="*/ 0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873826 w 4557718"/>
              <a:gd name="connsiteY4" fmla="*/ 0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57718" h="1120392">
                <a:moveTo>
                  <a:pt x="778747" y="0"/>
                </a:moveTo>
                <a:lnTo>
                  <a:pt x="1683099" y="0"/>
                </a:lnTo>
                <a:lnTo>
                  <a:pt x="2431701" y="0"/>
                </a:lnTo>
                <a:lnTo>
                  <a:pt x="2713055" y="0"/>
                </a:lnTo>
                <a:lnTo>
                  <a:pt x="2873826" y="0"/>
                </a:lnTo>
                <a:cubicBezTo>
                  <a:pt x="2929092" y="838"/>
                  <a:pt x="2990222" y="2513"/>
                  <a:pt x="3044651" y="5025"/>
                </a:cubicBezTo>
                <a:cubicBezTo>
                  <a:pt x="3099080" y="7537"/>
                  <a:pt x="3130899" y="10886"/>
                  <a:pt x="3200400" y="15073"/>
                </a:cubicBezTo>
                <a:lnTo>
                  <a:pt x="3461660" y="30145"/>
                </a:lnTo>
                <a:lnTo>
                  <a:pt x="3873640" y="55266"/>
                </a:lnTo>
                <a:cubicBezTo>
                  <a:pt x="3982497" y="64477"/>
                  <a:pt x="4047811" y="76200"/>
                  <a:pt x="4114800" y="85411"/>
                </a:cubicBezTo>
                <a:cubicBezTo>
                  <a:pt x="4181789" y="94622"/>
                  <a:pt x="4234543" y="102996"/>
                  <a:pt x="4275574" y="110532"/>
                </a:cubicBezTo>
                <a:cubicBezTo>
                  <a:pt x="4316605" y="118068"/>
                  <a:pt x="4330840" y="120581"/>
                  <a:pt x="4360985" y="130629"/>
                </a:cubicBezTo>
                <a:cubicBezTo>
                  <a:pt x="4391130" y="140677"/>
                  <a:pt x="4427974" y="145700"/>
                  <a:pt x="4456444" y="170822"/>
                </a:cubicBezTo>
                <a:cubicBezTo>
                  <a:pt x="4484914" y="195944"/>
                  <a:pt x="4515897" y="242842"/>
                  <a:pt x="4531807" y="281361"/>
                </a:cubicBezTo>
                <a:cubicBezTo>
                  <a:pt x="4547717" y="319880"/>
                  <a:pt x="4567814" y="344157"/>
                  <a:pt x="4551904" y="401934"/>
                </a:cubicBezTo>
                <a:cubicBezTo>
                  <a:pt x="4535994" y="459711"/>
                  <a:pt x="4500824" y="553497"/>
                  <a:pt x="4436347" y="628022"/>
                </a:cubicBezTo>
                <a:cubicBezTo>
                  <a:pt x="4371870" y="702547"/>
                  <a:pt x="4251290" y="795495"/>
                  <a:pt x="4165042" y="849086"/>
                </a:cubicBezTo>
                <a:cubicBezTo>
                  <a:pt x="4078794" y="902677"/>
                  <a:pt x="3992545" y="924449"/>
                  <a:pt x="3918857" y="949570"/>
                </a:cubicBezTo>
                <a:cubicBezTo>
                  <a:pt x="3845169" y="974691"/>
                  <a:pt x="3796603" y="983064"/>
                  <a:pt x="3722915" y="999811"/>
                </a:cubicBezTo>
                <a:cubicBezTo>
                  <a:pt x="3649227" y="1016558"/>
                  <a:pt x="3554605" y="1037493"/>
                  <a:pt x="3476730" y="1050053"/>
                </a:cubicBezTo>
                <a:cubicBezTo>
                  <a:pt x="3398855" y="1062613"/>
                  <a:pt x="3255666" y="1075174"/>
                  <a:pt x="3255666" y="1075174"/>
                </a:cubicBezTo>
                <a:cubicBezTo>
                  <a:pt x="3182816" y="1083548"/>
                  <a:pt x="3118339" y="1094434"/>
                  <a:pt x="3039627" y="1100295"/>
                </a:cubicBezTo>
                <a:cubicBezTo>
                  <a:pt x="2960915" y="1106157"/>
                  <a:pt x="2880528" y="1107831"/>
                  <a:pt x="2783394" y="1110343"/>
                </a:cubicBezTo>
                <a:cubicBezTo>
                  <a:pt x="2686260" y="1112855"/>
                  <a:pt x="2456822" y="1115367"/>
                  <a:pt x="2456822" y="1115367"/>
                </a:cubicBezTo>
                <a:lnTo>
                  <a:pt x="2069961" y="1120392"/>
                </a:lnTo>
                <a:cubicBezTo>
                  <a:pt x="1936820" y="1120392"/>
                  <a:pt x="1657978" y="1115367"/>
                  <a:pt x="1657978" y="1115367"/>
                </a:cubicBezTo>
                <a:lnTo>
                  <a:pt x="1045029" y="1110343"/>
                </a:lnTo>
                <a:cubicBezTo>
                  <a:pt x="885930" y="1110343"/>
                  <a:pt x="703385" y="1115367"/>
                  <a:pt x="703385" y="1115367"/>
                </a:cubicBezTo>
                <a:lnTo>
                  <a:pt x="185895" y="1110343"/>
                </a:lnTo>
                <a:lnTo>
                  <a:pt x="0" y="1110343"/>
                </a:lnTo>
                <a:lnTo>
                  <a:pt x="0" y="1110343"/>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cxnSp>
        <p:nvCxnSpPr>
          <p:cNvPr id="5" name="Connecteur droit 4"/>
          <p:cNvCxnSpPr/>
          <p:nvPr/>
        </p:nvCxnSpPr>
        <p:spPr>
          <a:xfrm flipV="1">
            <a:off x="2909443" y="2468564"/>
            <a:ext cx="1123950" cy="1520952"/>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sp>
        <p:nvSpPr>
          <p:cNvPr id="7" name="Forme libre 6"/>
          <p:cNvSpPr/>
          <p:nvPr/>
        </p:nvSpPr>
        <p:spPr>
          <a:xfrm>
            <a:off x="4961382" y="2570673"/>
            <a:ext cx="964692" cy="1331214"/>
          </a:xfrm>
          <a:custGeom>
            <a:avLst/>
            <a:gdLst>
              <a:gd name="connsiteX0" fmla="*/ 802365 w 804434"/>
              <a:gd name="connsiteY0" fmla="*/ 10098 h 1109778"/>
              <a:gd name="connsiteX1" fmla="*/ 735047 w 804434"/>
              <a:gd name="connsiteY1" fmla="*/ 26928 h 1109778"/>
              <a:gd name="connsiteX2" fmla="*/ 460166 w 804434"/>
              <a:gd name="connsiteY2" fmla="*/ 200832 h 1109778"/>
              <a:gd name="connsiteX3" fmla="*/ 325531 w 804434"/>
              <a:gd name="connsiteY3" fmla="*/ 329858 h 1109778"/>
              <a:gd name="connsiteX4" fmla="*/ 185285 w 804434"/>
              <a:gd name="connsiteY4" fmla="*/ 492543 h 1109778"/>
              <a:gd name="connsiteX5" fmla="*/ 89919 w 804434"/>
              <a:gd name="connsiteY5" fmla="*/ 649618 h 1109778"/>
              <a:gd name="connsiteX6" fmla="*/ 16991 w 804434"/>
              <a:gd name="connsiteY6" fmla="*/ 806692 h 1109778"/>
              <a:gd name="connsiteX7" fmla="*/ 161 w 804434"/>
              <a:gd name="connsiteY7" fmla="*/ 924498 h 1109778"/>
              <a:gd name="connsiteX8" fmla="*/ 22601 w 804434"/>
              <a:gd name="connsiteY8" fmla="*/ 1036695 h 1109778"/>
              <a:gd name="connsiteX9" fmla="*/ 123577 w 804434"/>
              <a:gd name="connsiteY9" fmla="*/ 1109622 h 1109778"/>
              <a:gd name="connsiteX10" fmla="*/ 269433 w 804434"/>
              <a:gd name="connsiteY10" fmla="*/ 1053524 h 1109778"/>
              <a:gd name="connsiteX11" fmla="*/ 387239 w 804434"/>
              <a:gd name="connsiteY11" fmla="*/ 969377 h 1109778"/>
              <a:gd name="connsiteX12" fmla="*/ 471386 w 804434"/>
              <a:gd name="connsiteY12" fmla="*/ 840351 h 1109778"/>
              <a:gd name="connsiteX13" fmla="*/ 566753 w 804434"/>
              <a:gd name="connsiteY13" fmla="*/ 660837 h 1109778"/>
              <a:gd name="connsiteX14" fmla="*/ 650900 w 804434"/>
              <a:gd name="connsiteY14" fmla="*/ 442054 h 1109778"/>
              <a:gd name="connsiteX15" fmla="*/ 718218 w 804434"/>
              <a:gd name="connsiteY15" fmla="*/ 290589 h 1109778"/>
              <a:gd name="connsiteX16" fmla="*/ 779926 w 804434"/>
              <a:gd name="connsiteY16" fmla="*/ 122295 h 1109778"/>
              <a:gd name="connsiteX17" fmla="*/ 802365 w 804434"/>
              <a:gd name="connsiteY17" fmla="*/ 10098 h 110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4434" h="1109778">
                <a:moveTo>
                  <a:pt x="802365" y="10098"/>
                </a:moveTo>
                <a:cubicBezTo>
                  <a:pt x="794885" y="-5797"/>
                  <a:pt x="792080" y="-4861"/>
                  <a:pt x="735047" y="26928"/>
                </a:cubicBezTo>
                <a:cubicBezTo>
                  <a:pt x="678014" y="58717"/>
                  <a:pt x="528419" y="150344"/>
                  <a:pt x="460166" y="200832"/>
                </a:cubicBezTo>
                <a:cubicBezTo>
                  <a:pt x="391913" y="251320"/>
                  <a:pt x="371344" y="281240"/>
                  <a:pt x="325531" y="329858"/>
                </a:cubicBezTo>
                <a:cubicBezTo>
                  <a:pt x="279718" y="378476"/>
                  <a:pt x="224554" y="439250"/>
                  <a:pt x="185285" y="492543"/>
                </a:cubicBezTo>
                <a:cubicBezTo>
                  <a:pt x="146016" y="545836"/>
                  <a:pt x="117968" y="597260"/>
                  <a:pt x="89919" y="649618"/>
                </a:cubicBezTo>
                <a:cubicBezTo>
                  <a:pt x="61870" y="701976"/>
                  <a:pt x="31951" y="760879"/>
                  <a:pt x="16991" y="806692"/>
                </a:cubicBezTo>
                <a:cubicBezTo>
                  <a:pt x="2031" y="852505"/>
                  <a:pt x="-774" y="886164"/>
                  <a:pt x="161" y="924498"/>
                </a:cubicBezTo>
                <a:cubicBezTo>
                  <a:pt x="1096" y="962832"/>
                  <a:pt x="2032" y="1005841"/>
                  <a:pt x="22601" y="1036695"/>
                </a:cubicBezTo>
                <a:cubicBezTo>
                  <a:pt x="43170" y="1067549"/>
                  <a:pt x="82438" y="1106817"/>
                  <a:pt x="123577" y="1109622"/>
                </a:cubicBezTo>
                <a:cubicBezTo>
                  <a:pt x="164716" y="1112427"/>
                  <a:pt x="225489" y="1076898"/>
                  <a:pt x="269433" y="1053524"/>
                </a:cubicBezTo>
                <a:cubicBezTo>
                  <a:pt x="313377" y="1030150"/>
                  <a:pt x="353580" y="1004906"/>
                  <a:pt x="387239" y="969377"/>
                </a:cubicBezTo>
                <a:cubicBezTo>
                  <a:pt x="420898" y="933848"/>
                  <a:pt x="441467" y="891774"/>
                  <a:pt x="471386" y="840351"/>
                </a:cubicBezTo>
                <a:cubicBezTo>
                  <a:pt x="501305" y="788928"/>
                  <a:pt x="536834" y="727220"/>
                  <a:pt x="566753" y="660837"/>
                </a:cubicBezTo>
                <a:cubicBezTo>
                  <a:pt x="596672" y="594454"/>
                  <a:pt x="625656" y="503762"/>
                  <a:pt x="650900" y="442054"/>
                </a:cubicBezTo>
                <a:cubicBezTo>
                  <a:pt x="676144" y="380346"/>
                  <a:pt x="696714" y="343882"/>
                  <a:pt x="718218" y="290589"/>
                </a:cubicBezTo>
                <a:cubicBezTo>
                  <a:pt x="739722" y="237296"/>
                  <a:pt x="764031" y="164369"/>
                  <a:pt x="779926" y="122295"/>
                </a:cubicBezTo>
                <a:cubicBezTo>
                  <a:pt x="795821" y="80221"/>
                  <a:pt x="809845" y="25993"/>
                  <a:pt x="802365" y="10098"/>
                </a:cubicBezTo>
                <a:close/>
              </a:path>
            </a:pathLst>
          </a:custGeom>
          <a:noFill/>
          <a:ln w="15875"/>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nvGrpSpPr>
          <p:cNvPr id="27" name="Groupe 26"/>
          <p:cNvGrpSpPr/>
          <p:nvPr/>
        </p:nvGrpSpPr>
        <p:grpSpPr>
          <a:xfrm>
            <a:off x="3312415" y="2968819"/>
            <a:ext cx="6349746" cy="313932"/>
            <a:chOff x="2252345" y="2824162"/>
            <a:chExt cx="4689475" cy="417518"/>
          </a:xfrm>
        </p:grpSpPr>
        <p:cxnSp>
          <p:nvCxnSpPr>
            <p:cNvPr id="6" name="Connecteur droit avec flèche 5"/>
            <p:cNvCxnSpPr/>
            <p:nvPr/>
          </p:nvCxnSpPr>
          <p:spPr>
            <a:xfrm flipV="1">
              <a:off x="2252345" y="3111500"/>
              <a:ext cx="4633595" cy="55880"/>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sp>
          <p:nvSpPr>
            <p:cNvPr id="8" name="Zone de texte 2"/>
            <p:cNvSpPr txBox="1">
              <a:spLocks noChangeArrowheads="1"/>
            </p:cNvSpPr>
            <p:nvPr/>
          </p:nvSpPr>
          <p:spPr bwMode="auto">
            <a:xfrm>
              <a:off x="6644957" y="2824162"/>
              <a:ext cx="296863" cy="41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y</a:t>
              </a:r>
              <a:endParaRPr lang="fr-FR" altLang="fr-FR" sz="2160" dirty="0">
                <a:latin typeface="Arial" panose="020B0604020202020204" pitchFamily="34" charset="0"/>
              </a:endParaRPr>
            </a:p>
          </p:txBody>
        </p:sp>
      </p:grpSp>
      <p:grpSp>
        <p:nvGrpSpPr>
          <p:cNvPr id="30" name="Groupe 29"/>
          <p:cNvGrpSpPr/>
          <p:nvPr/>
        </p:nvGrpSpPr>
        <p:grpSpPr>
          <a:xfrm>
            <a:off x="8044484" y="2881118"/>
            <a:ext cx="544830" cy="476946"/>
            <a:chOff x="3918541" y="2816739"/>
            <a:chExt cx="454025" cy="397455"/>
          </a:xfrm>
        </p:grpSpPr>
        <p:sp>
          <p:nvSpPr>
            <p:cNvPr id="18" name="Text Box 14"/>
            <p:cNvSpPr txBox="1">
              <a:spLocks noChangeArrowheads="1"/>
            </p:cNvSpPr>
            <p:nvPr/>
          </p:nvSpPr>
          <p:spPr bwMode="auto">
            <a:xfrm>
              <a:off x="3918541" y="2816739"/>
              <a:ext cx="454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M</a:t>
              </a:r>
              <a:r>
                <a:rPr lang="fr-FR" altLang="fr-FR" sz="1320" baseline="-30000" dirty="0">
                  <a:latin typeface="Calibri" panose="020F0502020204030204" pitchFamily="34" charset="0"/>
                  <a:ea typeface="Calibri" panose="020F0502020204030204" pitchFamily="34" charset="0"/>
                  <a:cs typeface="Arial" panose="020B0604020202020204" pitchFamily="34" charset="0"/>
                </a:rPr>
                <a:t>t</a:t>
              </a:r>
              <a:endParaRPr lang="fr-FR" altLang="fr-FR" sz="2160" dirty="0">
                <a:latin typeface="Arial" panose="020B0604020202020204" pitchFamily="34" charset="0"/>
              </a:endParaRPr>
            </a:p>
          </p:txBody>
        </p:sp>
        <p:sp>
          <p:nvSpPr>
            <p:cNvPr id="9" name="Flèche courbée vers le haut 8"/>
            <p:cNvSpPr/>
            <p:nvPr/>
          </p:nvSpPr>
          <p:spPr>
            <a:xfrm>
              <a:off x="4050889" y="3074494"/>
              <a:ext cx="235585" cy="1397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grpSp>
        <p:nvGrpSpPr>
          <p:cNvPr id="25" name="Groupe 24"/>
          <p:cNvGrpSpPr/>
          <p:nvPr/>
        </p:nvGrpSpPr>
        <p:grpSpPr>
          <a:xfrm>
            <a:off x="4529430" y="3222945"/>
            <a:ext cx="943255" cy="1637282"/>
            <a:chOff x="3266525" y="3150235"/>
            <a:chExt cx="786046" cy="1364402"/>
          </a:xfrm>
        </p:grpSpPr>
        <p:cxnSp>
          <p:nvCxnSpPr>
            <p:cNvPr id="11" name="Connecteur droit avec flèche 10"/>
            <p:cNvCxnSpPr/>
            <p:nvPr/>
          </p:nvCxnSpPr>
          <p:spPr>
            <a:xfrm flipH="1">
              <a:off x="3372982" y="3150235"/>
              <a:ext cx="679589" cy="1170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 Box 12"/>
            <p:cNvSpPr txBox="1">
              <a:spLocks noChangeArrowheads="1"/>
            </p:cNvSpPr>
            <p:nvPr/>
          </p:nvSpPr>
          <p:spPr bwMode="auto">
            <a:xfrm>
              <a:off x="3266525" y="4235237"/>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x</a:t>
              </a:r>
              <a:endParaRPr lang="fr-FR" altLang="fr-FR" sz="2160" dirty="0">
                <a:latin typeface="Arial" panose="020B0604020202020204" pitchFamily="34" charset="0"/>
              </a:endParaRPr>
            </a:p>
          </p:txBody>
        </p:sp>
      </p:grpSp>
      <p:grpSp>
        <p:nvGrpSpPr>
          <p:cNvPr id="29" name="Groupe 28"/>
          <p:cNvGrpSpPr/>
          <p:nvPr/>
        </p:nvGrpSpPr>
        <p:grpSpPr>
          <a:xfrm>
            <a:off x="5425078" y="3229803"/>
            <a:ext cx="356236" cy="1234391"/>
            <a:chOff x="4012898" y="3155950"/>
            <a:chExt cx="296863" cy="1028659"/>
          </a:xfrm>
        </p:grpSpPr>
        <p:cxnSp>
          <p:nvCxnSpPr>
            <p:cNvPr id="13" name="Connecteur droit avec flèche 12"/>
            <p:cNvCxnSpPr/>
            <p:nvPr/>
          </p:nvCxnSpPr>
          <p:spPr>
            <a:xfrm flipH="1">
              <a:off x="4047490" y="3155950"/>
              <a:ext cx="5080" cy="102865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Text Box 8"/>
            <p:cNvSpPr txBox="1">
              <a:spLocks noChangeArrowheads="1"/>
            </p:cNvSpPr>
            <p:nvPr/>
          </p:nvSpPr>
          <p:spPr bwMode="auto">
            <a:xfrm>
              <a:off x="4012898" y="3486113"/>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T</a:t>
              </a:r>
              <a:endParaRPr lang="fr-FR" altLang="fr-FR" sz="2160" dirty="0">
                <a:latin typeface="Arial" panose="020B0604020202020204" pitchFamily="34" charset="0"/>
              </a:endParaRPr>
            </a:p>
          </p:txBody>
        </p:sp>
      </p:grpSp>
      <p:grpSp>
        <p:nvGrpSpPr>
          <p:cNvPr id="28" name="Groupe 27"/>
          <p:cNvGrpSpPr/>
          <p:nvPr/>
        </p:nvGrpSpPr>
        <p:grpSpPr>
          <a:xfrm>
            <a:off x="4605568" y="3999096"/>
            <a:ext cx="544830" cy="512233"/>
            <a:chOff x="3645735" y="3205339"/>
            <a:chExt cx="454025" cy="426861"/>
          </a:xfrm>
        </p:grpSpPr>
        <p:sp>
          <p:nvSpPr>
            <p:cNvPr id="19" name="Text Box 15"/>
            <p:cNvSpPr txBox="1">
              <a:spLocks noChangeArrowheads="1"/>
            </p:cNvSpPr>
            <p:nvPr/>
          </p:nvSpPr>
          <p:spPr bwMode="auto">
            <a:xfrm>
              <a:off x="3645735" y="3205339"/>
              <a:ext cx="454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M</a:t>
              </a:r>
              <a:r>
                <a:rPr lang="fr-FR" altLang="fr-FR" sz="1320" baseline="-30000" dirty="0">
                  <a:latin typeface="Calibri" panose="020F0502020204030204" pitchFamily="34" charset="0"/>
                  <a:ea typeface="Calibri" panose="020F0502020204030204" pitchFamily="34" charset="0"/>
                  <a:cs typeface="Arial" panose="020B0604020202020204" pitchFamily="34" charset="0"/>
                </a:rPr>
                <a:t>f</a:t>
              </a:r>
              <a:endParaRPr lang="fr-FR" altLang="fr-FR" sz="2160" dirty="0">
                <a:latin typeface="Arial" panose="020B0604020202020204" pitchFamily="34" charset="0"/>
              </a:endParaRPr>
            </a:p>
          </p:txBody>
        </p:sp>
        <p:sp>
          <p:nvSpPr>
            <p:cNvPr id="17" name="Flèche courbée vers la gauche 16"/>
            <p:cNvSpPr/>
            <p:nvPr/>
          </p:nvSpPr>
          <p:spPr>
            <a:xfrm>
              <a:off x="3761105" y="3441700"/>
              <a:ext cx="162560" cy="190500"/>
            </a:xfrm>
            <a:prstGeom prst="curvedLeftArrow">
              <a:avLst>
                <a:gd name="adj1" fmla="val 2104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sp>
        <p:nvSpPr>
          <p:cNvPr id="20" name="Text Box 16"/>
          <p:cNvSpPr txBox="1">
            <a:spLocks noChangeArrowheads="1"/>
          </p:cNvSpPr>
          <p:nvPr/>
        </p:nvSpPr>
        <p:spPr bwMode="auto">
          <a:xfrm>
            <a:off x="5974462" y="2889759"/>
            <a:ext cx="118491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Axe élastique</a:t>
            </a:r>
            <a:endParaRPr lang="fr-FR" altLang="fr-FR" sz="2160" dirty="0">
              <a:latin typeface="Arial" panose="020B0604020202020204" pitchFamily="34" charset="0"/>
            </a:endParaRPr>
          </a:p>
        </p:txBody>
      </p:sp>
      <p:graphicFrame>
        <p:nvGraphicFramePr>
          <p:cNvPr id="35" name="Tableau 34"/>
          <p:cNvGraphicFramePr>
            <a:graphicFrameLocks noGrp="1"/>
          </p:cNvGraphicFramePr>
          <p:nvPr>
            <p:extLst/>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36" name="Rectangle 35"/>
          <p:cNvSpPr/>
          <p:nvPr/>
        </p:nvSpPr>
        <p:spPr>
          <a:xfrm>
            <a:off x="1824445" y="256355"/>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37" name="ZoneTexte 36"/>
          <p:cNvSpPr txBox="1"/>
          <p:nvPr/>
        </p:nvSpPr>
        <p:spPr>
          <a:xfrm>
            <a:off x="2941320" y="828598"/>
            <a:ext cx="6446520" cy="461665"/>
          </a:xfrm>
          <a:prstGeom prst="rect">
            <a:avLst/>
          </a:prstGeom>
          <a:noFill/>
        </p:spPr>
        <p:txBody>
          <a:bodyPr wrap="square" rtlCol="0">
            <a:spAutoFit/>
          </a:bodyPr>
          <a:lstStyle/>
          <a:p>
            <a:pPr algn="ctr"/>
            <a:r>
              <a:rPr lang="fr-FR" sz="2400" dirty="0">
                <a:latin typeface="Arial" panose="020B0604020202020204" pitchFamily="34" charset="0"/>
                <a:cs typeface="Arial" panose="020B0604020202020204" pitchFamily="34" charset="0"/>
              </a:rPr>
              <a:t>Effet des efforts appliqués</a:t>
            </a:r>
          </a:p>
        </p:txBody>
      </p:sp>
      <p:sp>
        <p:nvSpPr>
          <p:cNvPr id="2" name="Espace réservé du numéro de diapositive 1"/>
          <p:cNvSpPr>
            <a:spLocks noGrp="1"/>
          </p:cNvSpPr>
          <p:nvPr>
            <p:ph type="sldNum" sz="quarter" idx="12"/>
          </p:nvPr>
        </p:nvSpPr>
        <p:spPr>
          <a:xfrm>
            <a:off x="9074329" y="6011150"/>
            <a:ext cx="2468880" cy="365125"/>
          </a:xfrm>
        </p:spPr>
        <p:txBody>
          <a:bodyPr/>
          <a:lstStyle/>
          <a:p>
            <a:fld id="{52546A5F-30BF-4F18-BDC9-2A645E21CF39}" type="slidenum">
              <a:rPr lang="fr-FR" sz="1920" b="1"/>
              <a:t>19</a:t>
            </a:fld>
            <a:endParaRPr lang="fr-FR" sz="1920" b="1" dirty="0"/>
          </a:p>
        </p:txBody>
      </p:sp>
      <p:sp>
        <p:nvSpPr>
          <p:cNvPr id="21" name="Rectangle 20"/>
          <p:cNvSpPr/>
          <p:nvPr/>
        </p:nvSpPr>
        <p:spPr>
          <a:xfrm>
            <a:off x="2173902" y="5005254"/>
            <a:ext cx="8520218" cy="424732"/>
          </a:xfrm>
          <a:prstGeom prst="rect">
            <a:avLst/>
          </a:prstGeom>
        </p:spPr>
        <p:txBody>
          <a:bodyPr wrap="none">
            <a:spAutoFit/>
          </a:bodyPr>
          <a:lstStyle/>
          <a:p>
            <a:r>
              <a:rPr lang="fr-FR" sz="2160" dirty="0"/>
              <a:t>La position et l’amplitude maximales des contraintes doivent être connues</a:t>
            </a:r>
          </a:p>
        </p:txBody>
      </p:sp>
    </p:spTree>
    <p:extLst>
      <p:ext uri="{BB962C8B-B14F-4D97-AF65-F5344CB8AC3E}">
        <p14:creationId xmlns:p14="http://schemas.microsoft.com/office/powerpoint/2010/main" val="2935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24230" y="225977"/>
            <a:ext cx="2143539" cy="688423"/>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fr-FR" sz="3600" dirty="0" smtClean="0"/>
              <a:t>Plan</a:t>
            </a:r>
            <a:endParaRPr lang="fr-FR" sz="3600" dirty="0"/>
          </a:p>
        </p:txBody>
      </p:sp>
      <p:graphicFrame>
        <p:nvGraphicFramePr>
          <p:cNvPr id="5" name="Tableau 4"/>
          <p:cNvGraphicFramePr>
            <a:graphicFrameLocks noGrp="1"/>
          </p:cNvGraphicFramePr>
          <p:nvPr>
            <p:extLst>
              <p:ext uri="{D42A27DB-BD31-4B8C-83A1-F6EECF244321}">
                <p14:modId xmlns:p14="http://schemas.microsoft.com/office/powerpoint/2010/main" val="2570185885"/>
              </p:ext>
            </p:extLst>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6" name="Rectangle 5"/>
          <p:cNvSpPr/>
          <p:nvPr/>
        </p:nvSpPr>
        <p:spPr>
          <a:xfrm>
            <a:off x="1815548" y="1520113"/>
            <a:ext cx="6096000" cy="923330"/>
          </a:xfrm>
          <a:prstGeom prst="rect">
            <a:avLst/>
          </a:prstGeom>
        </p:spPr>
        <p:txBody>
          <a:bodyPr>
            <a:spAutoFit/>
          </a:bodyPr>
          <a:lstStyle/>
          <a:p>
            <a:r>
              <a:rPr lang="fr-FR" dirty="0" smtClean="0">
                <a:latin typeface="Times New Roman" panose="02020603050405020304" pitchFamily="18" charset="0"/>
                <a:ea typeface="Calibri" panose="020F0502020204030204" pitchFamily="34" charset="0"/>
                <a:cs typeface="Arial" panose="020B0604020202020204" pitchFamily="34" charset="0"/>
              </a:rPr>
              <a:t>Les Charge et les contraintes</a:t>
            </a:r>
          </a:p>
          <a:p>
            <a:r>
              <a:rPr lang="fr-FR" b="1" dirty="0" smtClean="0"/>
              <a:t>Les efforts et contraintes appliqués à un avion</a:t>
            </a:r>
          </a:p>
          <a:p>
            <a:endParaRPr lang="fr-FR" dirty="0"/>
          </a:p>
        </p:txBody>
      </p:sp>
    </p:spTree>
    <p:extLst>
      <p:ext uri="{BB962C8B-B14F-4D97-AF65-F5344CB8AC3E}">
        <p14:creationId xmlns:p14="http://schemas.microsoft.com/office/powerpoint/2010/main" val="37539942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37071" y="242717"/>
            <a:ext cx="679250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Efforts appliques sur une aile au sol</a:t>
            </a:r>
          </a:p>
        </p:txBody>
      </p:sp>
      <p:sp>
        <p:nvSpPr>
          <p:cNvPr id="6" name="Rectangle 5"/>
          <p:cNvSpPr/>
          <p:nvPr/>
        </p:nvSpPr>
        <p:spPr>
          <a:xfrm>
            <a:off x="4540789" y="833648"/>
            <a:ext cx="3616568" cy="507831"/>
          </a:xfrm>
          <a:prstGeom prst="rect">
            <a:avLst/>
          </a:prstGeom>
        </p:spPr>
        <p:txBody>
          <a:bodyPr wrap="square">
            <a:spAutoFit/>
          </a:bodyPr>
          <a:lstStyle/>
          <a:p>
            <a:pPr>
              <a:lnSpc>
                <a:spcPct val="150000"/>
              </a:lnSpc>
            </a:pPr>
            <a:r>
              <a:rPr lang="fr-FR" dirty="0"/>
              <a:t>Deux cas de figures se </a:t>
            </a:r>
            <a:r>
              <a:rPr lang="fr-FR" dirty="0" smtClean="0"/>
              <a:t>présentent</a:t>
            </a:r>
          </a:p>
        </p:txBody>
      </p:sp>
      <p:pic>
        <p:nvPicPr>
          <p:cNvPr id="7" name="Picture 2"/>
          <p:cNvPicPr>
            <a:picLocks noChangeAspect="1" noChangeArrowheads="1"/>
          </p:cNvPicPr>
          <p:nvPr/>
        </p:nvPicPr>
        <p:blipFill rotWithShape="1">
          <a:blip r:embed="rId3"/>
          <a:srcRect b="56947"/>
          <a:stretch/>
        </p:blipFill>
        <p:spPr bwMode="auto">
          <a:xfrm>
            <a:off x="3023788" y="1400991"/>
            <a:ext cx="6709417" cy="1697558"/>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8" name="Picture 3"/>
          <p:cNvPicPr>
            <a:picLocks noChangeAspect="1" noChangeArrowheads="1"/>
          </p:cNvPicPr>
          <p:nvPr/>
        </p:nvPicPr>
        <p:blipFill rotWithShape="1">
          <a:blip r:embed="rId4"/>
          <a:srcRect t="9123" b="54937"/>
          <a:stretch/>
        </p:blipFill>
        <p:spPr bwMode="auto">
          <a:xfrm>
            <a:off x="3137071" y="3920159"/>
            <a:ext cx="6482852" cy="190195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9" name="Rectangle 8"/>
          <p:cNvSpPr/>
          <p:nvPr/>
        </p:nvSpPr>
        <p:spPr>
          <a:xfrm>
            <a:off x="2203939" y="3217462"/>
            <a:ext cx="8171109" cy="464871"/>
          </a:xfrm>
          <a:prstGeom prst="rect">
            <a:avLst/>
          </a:prstGeom>
        </p:spPr>
        <p:txBody>
          <a:bodyPr wrap="square">
            <a:spAutoFit/>
          </a:bodyPr>
          <a:lstStyle/>
          <a:p>
            <a:pPr lvl="0">
              <a:lnSpc>
                <a:spcPct val="150000"/>
              </a:lnSpc>
            </a:pPr>
            <a:r>
              <a:rPr lang="fr-FR" dirty="0"/>
              <a:t> </a:t>
            </a:r>
            <a:r>
              <a:rPr lang="fr-FR" dirty="0" smtClean="0"/>
              <a:t>Aile poussée: aile </a:t>
            </a:r>
            <a:r>
              <a:rPr lang="fr-FR" dirty="0"/>
              <a:t>est dépourvue de motorisation (réacteurs à l'arrière du </a:t>
            </a:r>
            <a:r>
              <a:rPr lang="fr-FR" dirty="0" smtClean="0"/>
              <a:t>fuselage)</a:t>
            </a:r>
            <a:endParaRPr lang="fr-FR" dirty="0"/>
          </a:p>
        </p:txBody>
      </p:sp>
      <p:sp>
        <p:nvSpPr>
          <p:cNvPr id="10" name="Rectangle 9"/>
          <p:cNvSpPr/>
          <p:nvPr/>
        </p:nvSpPr>
        <p:spPr>
          <a:xfrm>
            <a:off x="4540789" y="6016978"/>
            <a:ext cx="4319196" cy="464871"/>
          </a:xfrm>
          <a:prstGeom prst="rect">
            <a:avLst/>
          </a:prstGeom>
        </p:spPr>
        <p:txBody>
          <a:bodyPr wrap="none">
            <a:spAutoFit/>
          </a:bodyPr>
          <a:lstStyle/>
          <a:p>
            <a:pPr>
              <a:lnSpc>
                <a:spcPct val="150000"/>
              </a:lnSpc>
            </a:pPr>
            <a:r>
              <a:rPr lang="fr-FR" dirty="0" smtClean="0"/>
              <a:t>Aile tirée: aile </a:t>
            </a:r>
            <a:r>
              <a:rPr lang="fr-FR" dirty="0"/>
              <a:t>est dotée d'une motorisation</a:t>
            </a:r>
            <a:r>
              <a:rPr lang="fr-FR" dirty="0" smtClean="0"/>
              <a:t>:</a:t>
            </a:r>
            <a:endParaRPr lang="fr-FR" dirty="0"/>
          </a:p>
        </p:txBody>
      </p:sp>
    </p:spTree>
    <p:extLst>
      <p:ext uri="{BB962C8B-B14F-4D97-AF65-F5344CB8AC3E}">
        <p14:creationId xmlns:p14="http://schemas.microsoft.com/office/powerpoint/2010/main" val="2052617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8751" y="572081"/>
            <a:ext cx="9079746" cy="530762"/>
          </a:xfrm>
        </p:spPr>
        <p:txBody>
          <a:bodyPr>
            <a:noAutofit/>
          </a:bodyPr>
          <a:lstStyle/>
          <a:p>
            <a:pPr marL="411480" indent="-411480" algn="ctr">
              <a:spcBef>
                <a:spcPct val="20000"/>
              </a:spcBef>
              <a:defRPr/>
            </a:pPr>
            <a:r>
              <a:rPr lang="fr-FR" sz="2400" dirty="0">
                <a:latin typeface="Arial" panose="020B0604020202020204" pitchFamily="34" charset="0"/>
                <a:cs typeface="Arial" panose="020B0604020202020204" pitchFamily="34" charset="0"/>
              </a:rPr>
              <a:t>     Efforts appliqués au sol:  Aile tirée bimoteur</a:t>
            </a:r>
          </a:p>
        </p:txBody>
      </p:sp>
      <p:pic>
        <p:nvPicPr>
          <p:cNvPr id="94210" name="Picture 2"/>
          <p:cNvPicPr>
            <a:picLocks noChangeAspect="1" noChangeArrowheads="1"/>
          </p:cNvPicPr>
          <p:nvPr/>
        </p:nvPicPr>
        <p:blipFill rotWithShape="1">
          <a:blip r:embed="rId3"/>
          <a:srcRect b="56947"/>
          <a:stretch/>
        </p:blipFill>
        <p:spPr bwMode="auto">
          <a:xfrm>
            <a:off x="2909596" y="1904701"/>
            <a:ext cx="6709417" cy="1697558"/>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 name="Flèche vers le bas 2"/>
          <p:cNvSpPr/>
          <p:nvPr/>
        </p:nvSpPr>
        <p:spPr>
          <a:xfrm>
            <a:off x="6835218" y="229707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4" name="ZoneTexte 3"/>
          <p:cNvSpPr txBox="1"/>
          <p:nvPr/>
        </p:nvSpPr>
        <p:spPr>
          <a:xfrm>
            <a:off x="6891897" y="2434438"/>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9" name="Flèche vers le bas 8"/>
          <p:cNvSpPr/>
          <p:nvPr/>
        </p:nvSpPr>
        <p:spPr>
          <a:xfrm>
            <a:off x="5516557" y="230896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ZoneTexte 9"/>
          <p:cNvSpPr txBox="1"/>
          <p:nvPr/>
        </p:nvSpPr>
        <p:spPr>
          <a:xfrm>
            <a:off x="4945581" y="2399584"/>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1" name="ZoneTexte 10"/>
          <p:cNvSpPr txBox="1"/>
          <p:nvPr/>
        </p:nvSpPr>
        <p:spPr>
          <a:xfrm>
            <a:off x="9572815" y="2659748"/>
            <a:ext cx="658370" cy="424732"/>
          </a:xfrm>
          <a:prstGeom prst="rect">
            <a:avLst/>
          </a:prstGeom>
          <a:noFill/>
        </p:spPr>
        <p:txBody>
          <a:bodyPr wrap="square" rtlCol="0">
            <a:spAutoFit/>
          </a:bodyPr>
          <a:lstStyle/>
          <a:p>
            <a:r>
              <a:rPr lang="fr-FR" sz="2160" dirty="0"/>
              <a:t>T=0</a:t>
            </a:r>
          </a:p>
        </p:txBody>
      </p:sp>
      <p:sp>
        <p:nvSpPr>
          <p:cNvPr id="12" name="ZoneTexte 11"/>
          <p:cNvSpPr txBox="1"/>
          <p:nvPr/>
        </p:nvSpPr>
        <p:spPr>
          <a:xfrm>
            <a:off x="2326305" y="2652983"/>
            <a:ext cx="658370" cy="424732"/>
          </a:xfrm>
          <a:prstGeom prst="rect">
            <a:avLst/>
          </a:prstGeom>
          <a:noFill/>
        </p:spPr>
        <p:txBody>
          <a:bodyPr wrap="square" rtlCol="0">
            <a:spAutoFit/>
          </a:bodyPr>
          <a:lstStyle/>
          <a:p>
            <a:r>
              <a:rPr lang="fr-FR" sz="2160" dirty="0"/>
              <a:t>T=0</a:t>
            </a:r>
          </a:p>
        </p:txBody>
      </p:sp>
      <p:pic>
        <p:nvPicPr>
          <p:cNvPr id="14" name="Picture 2"/>
          <p:cNvPicPr>
            <a:picLocks noChangeAspect="1" noChangeArrowheads="1"/>
          </p:cNvPicPr>
          <p:nvPr/>
        </p:nvPicPr>
        <p:blipFill rotWithShape="1">
          <a:blip r:embed="rId3"/>
          <a:srcRect l="49414" t="43102" b="28095"/>
          <a:stretch/>
        </p:blipFill>
        <p:spPr bwMode="auto">
          <a:xfrm>
            <a:off x="6224979" y="3803716"/>
            <a:ext cx="3394034" cy="1135662"/>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7" name="Flèche courbée vers la gauche 6"/>
          <p:cNvSpPr/>
          <p:nvPr/>
        </p:nvSpPr>
        <p:spPr>
          <a:xfrm>
            <a:off x="6740503" y="1576082"/>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5" name="Flèche courbée vers la droite 14"/>
          <p:cNvSpPr/>
          <p:nvPr/>
        </p:nvSpPr>
        <p:spPr>
          <a:xfrm>
            <a:off x="5317259" y="1576082"/>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6" name="ZoneTexte 15"/>
          <p:cNvSpPr txBox="1"/>
          <p:nvPr/>
        </p:nvSpPr>
        <p:spPr>
          <a:xfrm>
            <a:off x="4584321" y="4245408"/>
            <a:ext cx="1640658" cy="424732"/>
          </a:xfrm>
          <a:prstGeom prst="rect">
            <a:avLst/>
          </a:prstGeom>
          <a:noFill/>
        </p:spPr>
        <p:txBody>
          <a:bodyPr wrap="square" rtlCol="0">
            <a:spAutoFit/>
          </a:bodyPr>
          <a:lstStyle/>
          <a:p>
            <a:r>
              <a:rPr lang="fr-FR" sz="2160" dirty="0"/>
              <a:t>Cisaillement</a:t>
            </a:r>
          </a:p>
        </p:txBody>
      </p:sp>
      <p:sp>
        <p:nvSpPr>
          <p:cNvPr id="18" name="ZoneTexte 17"/>
          <p:cNvSpPr txBox="1"/>
          <p:nvPr/>
        </p:nvSpPr>
        <p:spPr>
          <a:xfrm>
            <a:off x="9920933" y="2142785"/>
            <a:ext cx="855036" cy="424732"/>
          </a:xfrm>
          <a:prstGeom prst="rect">
            <a:avLst/>
          </a:prstGeom>
          <a:noFill/>
        </p:spPr>
        <p:txBody>
          <a:bodyPr wrap="square" rtlCol="0">
            <a:spAutoFit/>
          </a:bodyPr>
          <a:lstStyle/>
          <a:p>
            <a:r>
              <a:rPr lang="fr-FR" sz="2160" dirty="0"/>
              <a:t>M=0</a:t>
            </a:r>
          </a:p>
        </p:txBody>
      </p:sp>
      <p:sp>
        <p:nvSpPr>
          <p:cNvPr id="19" name="ZoneTexte 18"/>
          <p:cNvSpPr txBox="1"/>
          <p:nvPr/>
        </p:nvSpPr>
        <p:spPr>
          <a:xfrm>
            <a:off x="1877729" y="2099889"/>
            <a:ext cx="855036" cy="424732"/>
          </a:xfrm>
          <a:prstGeom prst="rect">
            <a:avLst/>
          </a:prstGeom>
          <a:noFill/>
        </p:spPr>
        <p:txBody>
          <a:bodyPr wrap="square" rtlCol="0">
            <a:spAutoFit/>
          </a:bodyPr>
          <a:lstStyle/>
          <a:p>
            <a:r>
              <a:rPr lang="fr-FR" sz="2160" dirty="0"/>
              <a:t>M=0</a:t>
            </a:r>
          </a:p>
        </p:txBody>
      </p:sp>
      <p:sp>
        <p:nvSpPr>
          <p:cNvPr id="20" name="ZoneTexte 19"/>
          <p:cNvSpPr txBox="1"/>
          <p:nvPr/>
        </p:nvSpPr>
        <p:spPr>
          <a:xfrm>
            <a:off x="7149404" y="1504772"/>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21" name="ZoneTexte 20"/>
          <p:cNvSpPr txBox="1"/>
          <p:nvPr/>
        </p:nvSpPr>
        <p:spPr>
          <a:xfrm>
            <a:off x="4584321" y="14713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pic>
        <p:nvPicPr>
          <p:cNvPr id="22" name="Picture 2"/>
          <p:cNvPicPr>
            <a:picLocks noChangeAspect="1" noChangeArrowheads="1"/>
          </p:cNvPicPr>
          <p:nvPr/>
        </p:nvPicPr>
        <p:blipFill rotWithShape="1">
          <a:blip r:embed="rId3"/>
          <a:srcRect l="49414" t="72178"/>
          <a:stretch/>
        </p:blipFill>
        <p:spPr bwMode="auto">
          <a:xfrm>
            <a:off x="6244995" y="5140834"/>
            <a:ext cx="3394034" cy="109702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23" name="ZoneTexte 22"/>
          <p:cNvSpPr txBox="1"/>
          <p:nvPr/>
        </p:nvSpPr>
        <p:spPr>
          <a:xfrm>
            <a:off x="4584320" y="5467746"/>
            <a:ext cx="1640658" cy="424732"/>
          </a:xfrm>
          <a:prstGeom prst="rect">
            <a:avLst/>
          </a:prstGeom>
          <a:noFill/>
        </p:spPr>
        <p:txBody>
          <a:bodyPr wrap="square" rtlCol="0">
            <a:spAutoFit/>
          </a:bodyPr>
          <a:lstStyle/>
          <a:p>
            <a:r>
              <a:rPr lang="fr-FR" sz="2160" dirty="0"/>
              <a:t>Flexion</a:t>
            </a:r>
          </a:p>
        </p:txBody>
      </p:sp>
      <p:sp>
        <p:nvSpPr>
          <p:cNvPr id="26" name="Rectangle 25"/>
          <p:cNvSpPr/>
          <p:nvPr/>
        </p:nvSpPr>
        <p:spPr>
          <a:xfrm>
            <a:off x="1824445" y="107859"/>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27" name="Tableau 26"/>
          <p:cNvGraphicFramePr>
            <a:graphicFrameLocks noGrp="1"/>
          </p:cNvGraphicFramePr>
          <p:nvPr>
            <p:extLst/>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5" name="Espace réservé du numéro de diapositive 4"/>
          <p:cNvSpPr>
            <a:spLocks noGrp="1"/>
          </p:cNvSpPr>
          <p:nvPr>
            <p:ph type="sldNum" sz="quarter" idx="12"/>
          </p:nvPr>
        </p:nvSpPr>
        <p:spPr>
          <a:xfrm>
            <a:off x="8996746" y="5961048"/>
            <a:ext cx="2468880" cy="365125"/>
          </a:xfrm>
        </p:spPr>
        <p:txBody>
          <a:bodyPr/>
          <a:lstStyle/>
          <a:p>
            <a:fld id="{52546A5F-30BF-4F18-BDC9-2A645E21CF39}" type="slidenum">
              <a:rPr lang="fr-FR" sz="1920" b="1"/>
              <a:t>21</a:t>
            </a:fld>
            <a:endParaRPr lang="fr-FR" sz="1920" b="1" dirty="0"/>
          </a:p>
        </p:txBody>
      </p:sp>
    </p:spTree>
    <p:extLst>
      <p:ext uri="{BB962C8B-B14F-4D97-AF65-F5344CB8AC3E}">
        <p14:creationId xmlns:p14="http://schemas.microsoft.com/office/powerpoint/2010/main" val="20187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P spid="11" grpId="0"/>
      <p:bldP spid="12" grpId="0"/>
      <p:bldP spid="7" grpId="0" animBg="1"/>
      <p:bldP spid="15" grpId="0" animBg="1"/>
      <p:bldP spid="16" grpId="0"/>
      <p:bldP spid="18" grpId="0"/>
      <p:bldP spid="19" grpId="0"/>
      <p:bldP spid="20" grpId="0"/>
      <p:bldP spid="21"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rotWithShape="1">
          <a:blip r:embed="rId3"/>
          <a:srcRect t="3574" b="55240"/>
          <a:stretch/>
        </p:blipFill>
        <p:spPr bwMode="auto">
          <a:xfrm>
            <a:off x="2160422" y="2135279"/>
            <a:ext cx="8441741" cy="1741018"/>
          </a:xfrm>
          <a:prstGeom prst="rect">
            <a:avLst/>
          </a:prstGeom>
          <a:ln>
            <a:noFill/>
            <a:headEnd/>
            <a:tailEnd/>
          </a:ln>
        </p:spPr>
        <p:style>
          <a:lnRef idx="2">
            <a:schemeClr val="dk1"/>
          </a:lnRef>
          <a:fillRef idx="1">
            <a:schemeClr val="lt1"/>
          </a:fillRef>
          <a:effectRef idx="0">
            <a:schemeClr val="dk1"/>
          </a:effectRef>
          <a:fontRef idx="minor">
            <a:schemeClr val="dk1"/>
          </a:fontRef>
        </p:style>
      </p:pic>
      <p:sp>
        <p:nvSpPr>
          <p:cNvPr id="2" name="Rectangle 1"/>
          <p:cNvSpPr/>
          <p:nvPr/>
        </p:nvSpPr>
        <p:spPr>
          <a:xfrm>
            <a:off x="1878090" y="541053"/>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tirée bimoteur</a:t>
            </a:r>
          </a:p>
        </p:txBody>
      </p:sp>
      <p:pic>
        <p:nvPicPr>
          <p:cNvPr id="6" name="Picture 2"/>
          <p:cNvPicPr>
            <a:picLocks noChangeAspect="1" noChangeArrowheads="1"/>
          </p:cNvPicPr>
          <p:nvPr/>
        </p:nvPicPr>
        <p:blipFill rotWithShape="1">
          <a:blip r:embed="rId3"/>
          <a:srcRect l="48532" t="69943" b="-1847"/>
          <a:stretch/>
        </p:blipFill>
        <p:spPr bwMode="auto">
          <a:xfrm>
            <a:off x="6300972" y="5054812"/>
            <a:ext cx="4300313" cy="895310"/>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21" name="Flèche vers le bas 20"/>
          <p:cNvSpPr/>
          <p:nvPr/>
        </p:nvSpPr>
        <p:spPr>
          <a:xfrm>
            <a:off x="6849848" y="2539537"/>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2" name="ZoneTexte 21"/>
          <p:cNvSpPr txBox="1"/>
          <p:nvPr/>
        </p:nvSpPr>
        <p:spPr>
          <a:xfrm>
            <a:off x="6906527" y="2676905"/>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3" name="Flèche vers le bas 22"/>
          <p:cNvSpPr/>
          <p:nvPr/>
        </p:nvSpPr>
        <p:spPr>
          <a:xfrm>
            <a:off x="5575079" y="2522166"/>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4" name="ZoneTexte 23"/>
          <p:cNvSpPr txBox="1"/>
          <p:nvPr/>
        </p:nvSpPr>
        <p:spPr>
          <a:xfrm>
            <a:off x="5004102" y="2612790"/>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5" name="ZoneTexte 24"/>
          <p:cNvSpPr txBox="1"/>
          <p:nvPr/>
        </p:nvSpPr>
        <p:spPr>
          <a:xfrm>
            <a:off x="10374682" y="2970883"/>
            <a:ext cx="658370" cy="424732"/>
          </a:xfrm>
          <a:prstGeom prst="rect">
            <a:avLst/>
          </a:prstGeom>
          <a:noFill/>
        </p:spPr>
        <p:txBody>
          <a:bodyPr wrap="square" rtlCol="0">
            <a:spAutoFit/>
          </a:bodyPr>
          <a:lstStyle/>
          <a:p>
            <a:r>
              <a:rPr lang="fr-FR" sz="2160" dirty="0"/>
              <a:t>T=0</a:t>
            </a:r>
          </a:p>
        </p:txBody>
      </p:sp>
      <p:sp>
        <p:nvSpPr>
          <p:cNvPr id="26" name="ZoneTexte 25"/>
          <p:cNvSpPr txBox="1"/>
          <p:nvPr/>
        </p:nvSpPr>
        <p:spPr>
          <a:xfrm>
            <a:off x="1675170" y="3026132"/>
            <a:ext cx="658370" cy="424732"/>
          </a:xfrm>
          <a:prstGeom prst="rect">
            <a:avLst/>
          </a:prstGeom>
          <a:noFill/>
        </p:spPr>
        <p:txBody>
          <a:bodyPr wrap="square" rtlCol="0">
            <a:spAutoFit/>
          </a:bodyPr>
          <a:lstStyle/>
          <a:p>
            <a:r>
              <a:rPr lang="fr-FR" sz="2160" dirty="0"/>
              <a:t>T=0</a:t>
            </a:r>
          </a:p>
        </p:txBody>
      </p:sp>
      <p:sp>
        <p:nvSpPr>
          <p:cNvPr id="27" name="Flèche courbée vers la gauche 26"/>
          <p:cNvSpPr/>
          <p:nvPr/>
        </p:nvSpPr>
        <p:spPr>
          <a:xfrm>
            <a:off x="6740503" y="1745398"/>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8" name="Flèche courbée vers la droite 27"/>
          <p:cNvSpPr/>
          <p:nvPr/>
        </p:nvSpPr>
        <p:spPr>
          <a:xfrm>
            <a:off x="5317259" y="1745398"/>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9" name="ZoneTexte 28"/>
          <p:cNvSpPr txBox="1"/>
          <p:nvPr/>
        </p:nvSpPr>
        <p:spPr>
          <a:xfrm>
            <a:off x="4584321" y="4414723"/>
            <a:ext cx="1640658" cy="424732"/>
          </a:xfrm>
          <a:prstGeom prst="rect">
            <a:avLst/>
          </a:prstGeom>
          <a:noFill/>
        </p:spPr>
        <p:txBody>
          <a:bodyPr wrap="square" rtlCol="0">
            <a:spAutoFit/>
          </a:bodyPr>
          <a:lstStyle/>
          <a:p>
            <a:r>
              <a:rPr lang="fr-FR" sz="2160" dirty="0"/>
              <a:t>Cisaillement</a:t>
            </a:r>
          </a:p>
        </p:txBody>
      </p:sp>
      <p:sp>
        <p:nvSpPr>
          <p:cNvPr id="30" name="ZoneTexte 29"/>
          <p:cNvSpPr txBox="1"/>
          <p:nvPr/>
        </p:nvSpPr>
        <p:spPr>
          <a:xfrm>
            <a:off x="10368208" y="2648059"/>
            <a:ext cx="855036" cy="424732"/>
          </a:xfrm>
          <a:prstGeom prst="rect">
            <a:avLst/>
          </a:prstGeom>
          <a:noFill/>
        </p:spPr>
        <p:txBody>
          <a:bodyPr wrap="square" rtlCol="0">
            <a:spAutoFit/>
          </a:bodyPr>
          <a:lstStyle/>
          <a:p>
            <a:r>
              <a:rPr lang="fr-FR" sz="2160" dirty="0"/>
              <a:t>M=0</a:t>
            </a:r>
          </a:p>
        </p:txBody>
      </p:sp>
      <p:sp>
        <p:nvSpPr>
          <p:cNvPr id="31" name="ZoneTexte 30"/>
          <p:cNvSpPr txBox="1"/>
          <p:nvPr/>
        </p:nvSpPr>
        <p:spPr>
          <a:xfrm>
            <a:off x="1653361" y="2709635"/>
            <a:ext cx="855036" cy="424732"/>
          </a:xfrm>
          <a:prstGeom prst="rect">
            <a:avLst/>
          </a:prstGeom>
          <a:noFill/>
        </p:spPr>
        <p:txBody>
          <a:bodyPr wrap="square" rtlCol="0">
            <a:spAutoFit/>
          </a:bodyPr>
          <a:lstStyle/>
          <a:p>
            <a:r>
              <a:rPr lang="fr-FR" sz="2160" dirty="0"/>
              <a:t>M=0</a:t>
            </a:r>
          </a:p>
        </p:txBody>
      </p:sp>
      <p:sp>
        <p:nvSpPr>
          <p:cNvPr id="32" name="ZoneTexte 31"/>
          <p:cNvSpPr txBox="1"/>
          <p:nvPr/>
        </p:nvSpPr>
        <p:spPr>
          <a:xfrm>
            <a:off x="7090620" y="13409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3" name="ZoneTexte 32"/>
          <p:cNvSpPr txBox="1"/>
          <p:nvPr/>
        </p:nvSpPr>
        <p:spPr>
          <a:xfrm>
            <a:off x="4897833" y="1268390"/>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4" name="ZoneTexte 33"/>
          <p:cNvSpPr txBox="1"/>
          <p:nvPr/>
        </p:nvSpPr>
        <p:spPr>
          <a:xfrm>
            <a:off x="4642115" y="5280868"/>
            <a:ext cx="1640658" cy="424732"/>
          </a:xfrm>
          <a:prstGeom prst="rect">
            <a:avLst/>
          </a:prstGeom>
          <a:noFill/>
        </p:spPr>
        <p:txBody>
          <a:bodyPr wrap="square" rtlCol="0">
            <a:spAutoFit/>
          </a:bodyPr>
          <a:lstStyle/>
          <a:p>
            <a:r>
              <a:rPr lang="fr-FR" sz="2160" dirty="0"/>
              <a:t>Flexion</a:t>
            </a:r>
          </a:p>
        </p:txBody>
      </p:sp>
      <p:pic>
        <p:nvPicPr>
          <p:cNvPr id="35" name="Picture 2"/>
          <p:cNvPicPr>
            <a:picLocks noChangeAspect="1" noChangeArrowheads="1"/>
          </p:cNvPicPr>
          <p:nvPr/>
        </p:nvPicPr>
        <p:blipFill rotWithShape="1">
          <a:blip r:embed="rId3"/>
          <a:srcRect l="48532" t="42935" b="29200"/>
          <a:stretch/>
        </p:blipFill>
        <p:spPr bwMode="auto">
          <a:xfrm>
            <a:off x="6300972" y="4074575"/>
            <a:ext cx="4301191" cy="781958"/>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6" name="Flèche vers le bas 35"/>
          <p:cNvSpPr/>
          <p:nvPr/>
        </p:nvSpPr>
        <p:spPr>
          <a:xfrm>
            <a:off x="7564897" y="3541720"/>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7" name="ZoneTexte 36"/>
          <p:cNvSpPr txBox="1"/>
          <p:nvPr/>
        </p:nvSpPr>
        <p:spPr>
          <a:xfrm>
            <a:off x="7612827" y="3469331"/>
            <a:ext cx="329185" cy="424732"/>
          </a:xfrm>
          <a:prstGeom prst="rect">
            <a:avLst/>
          </a:prstGeom>
          <a:noFill/>
        </p:spPr>
        <p:txBody>
          <a:bodyPr wrap="square" rtlCol="0">
            <a:spAutoFit/>
          </a:bodyPr>
          <a:lstStyle/>
          <a:p>
            <a:r>
              <a:rPr lang="fr-FR" sz="2160" dirty="0"/>
              <a:t>T</a:t>
            </a:r>
          </a:p>
        </p:txBody>
      </p:sp>
      <p:sp>
        <p:nvSpPr>
          <p:cNvPr id="38" name="Flèche vers le bas 37"/>
          <p:cNvSpPr/>
          <p:nvPr/>
        </p:nvSpPr>
        <p:spPr>
          <a:xfrm>
            <a:off x="4999815" y="3473799"/>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9" name="ZoneTexte 38"/>
          <p:cNvSpPr txBox="1"/>
          <p:nvPr/>
        </p:nvSpPr>
        <p:spPr>
          <a:xfrm>
            <a:off x="4551505" y="3415841"/>
            <a:ext cx="329185" cy="424732"/>
          </a:xfrm>
          <a:prstGeom prst="rect">
            <a:avLst/>
          </a:prstGeom>
          <a:noFill/>
        </p:spPr>
        <p:txBody>
          <a:bodyPr wrap="square" rtlCol="0">
            <a:spAutoFit/>
          </a:bodyPr>
          <a:lstStyle/>
          <a:p>
            <a:r>
              <a:rPr lang="fr-FR" sz="2160" dirty="0"/>
              <a:t>T</a:t>
            </a:r>
          </a:p>
        </p:txBody>
      </p:sp>
      <p:sp>
        <p:nvSpPr>
          <p:cNvPr id="41" name="Rectangle 40"/>
          <p:cNvSpPr/>
          <p:nvPr/>
        </p:nvSpPr>
        <p:spPr>
          <a:xfrm>
            <a:off x="1884843" y="1467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42" name="Tableau 41"/>
          <p:cNvGraphicFramePr>
            <a:graphicFrameLocks noGrp="1"/>
          </p:cNvGraphicFramePr>
          <p:nvPr>
            <p:extLst/>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3" name="Espace réservé du numéro de diapositive 2"/>
          <p:cNvSpPr>
            <a:spLocks noGrp="1"/>
          </p:cNvSpPr>
          <p:nvPr>
            <p:ph type="sldNum" sz="quarter" idx="12"/>
          </p:nvPr>
        </p:nvSpPr>
        <p:spPr>
          <a:xfrm>
            <a:off x="9069220" y="5980975"/>
            <a:ext cx="2468880" cy="365125"/>
          </a:xfrm>
        </p:spPr>
        <p:txBody>
          <a:bodyPr/>
          <a:lstStyle/>
          <a:p>
            <a:fld id="{52546A5F-30BF-4F18-BDC9-2A645E21CF39}" type="slidenum">
              <a:rPr lang="fr-FR" sz="1920" b="1"/>
              <a:t>22</a:t>
            </a:fld>
            <a:endParaRPr lang="fr-FR" sz="1920" b="1" dirty="0"/>
          </a:p>
        </p:txBody>
      </p:sp>
    </p:spTree>
    <p:extLst>
      <p:ext uri="{BB962C8B-B14F-4D97-AF65-F5344CB8AC3E}">
        <p14:creationId xmlns:p14="http://schemas.microsoft.com/office/powerpoint/2010/main" val="125126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p:bldP spid="25" grpId="0"/>
      <p:bldP spid="26" grpId="0"/>
      <p:bldP spid="27" grpId="0" animBg="1"/>
      <p:bldP spid="28" grpId="0" animBg="1"/>
      <p:bldP spid="29" grpId="0"/>
      <p:bldP spid="30" grpId="0"/>
      <p:bldP spid="31" grpId="0"/>
      <p:bldP spid="32" grpId="0"/>
      <p:bldP spid="33" grpId="0"/>
      <p:bldP spid="34" grpId="0"/>
      <p:bldP spid="36" grpId="0" animBg="1"/>
      <p:bldP spid="37" grpId="0"/>
      <p:bldP spid="38" grpId="0" animBg="1"/>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4843" y="1467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5" name="Rectangle 4"/>
          <p:cNvSpPr/>
          <p:nvPr/>
        </p:nvSpPr>
        <p:spPr>
          <a:xfrm>
            <a:off x="1878090" y="541053"/>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a:t>
            </a:r>
            <a:r>
              <a:rPr lang="fr-FR" sz="2400" dirty="0" smtClean="0">
                <a:latin typeface="Arial" panose="020B0604020202020204" pitchFamily="34" charset="0"/>
                <a:cs typeface="Arial" panose="020B0604020202020204" pitchFamily="34" charset="0"/>
              </a:rPr>
              <a:t>poussée </a:t>
            </a:r>
            <a:r>
              <a:rPr lang="fr-FR" sz="2400" dirty="0">
                <a:latin typeface="Arial" panose="020B0604020202020204" pitchFamily="34" charset="0"/>
                <a:cs typeface="Arial" panose="020B0604020202020204" pitchFamily="34" charset="0"/>
              </a:rPr>
              <a:t>bimoteur</a:t>
            </a:r>
          </a:p>
        </p:txBody>
      </p:sp>
      <p:pic>
        <p:nvPicPr>
          <p:cNvPr id="6" name="Imag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843" y="1188084"/>
            <a:ext cx="8680270" cy="5048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653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p:nvPr/>
        </p:nvPicPr>
        <p:blipFill rotWithShape="1">
          <a:blip r:embed="rId3"/>
          <a:srcRect l="26206" t="14379" r="45193" b="21711"/>
          <a:stretch/>
        </p:blipFill>
        <p:spPr bwMode="auto">
          <a:xfrm>
            <a:off x="3785318" y="1262706"/>
            <a:ext cx="5031335" cy="4929089"/>
          </a:xfrm>
          <a:prstGeom prst="rect">
            <a:avLst/>
          </a:prstGeom>
          <a:ln>
            <a:noFill/>
          </a:ln>
          <a:extLst>
            <a:ext uri="{53640926-AAD7-44D8-BBD7-CCE9431645EC}">
              <a14:shadowObscured xmlns:a14="http://schemas.microsoft.com/office/drawing/2010/main"/>
            </a:ext>
          </a:extLst>
        </p:spPr>
      </p:pic>
      <p:sp>
        <p:nvSpPr>
          <p:cNvPr id="9" name="Flèche vers le bas 8"/>
          <p:cNvSpPr/>
          <p:nvPr/>
        </p:nvSpPr>
        <p:spPr>
          <a:xfrm>
            <a:off x="6728230" y="2791082"/>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Flèche vers le bas 9"/>
          <p:cNvSpPr/>
          <p:nvPr/>
        </p:nvSpPr>
        <p:spPr>
          <a:xfrm flipV="1">
            <a:off x="6300984" y="2077262"/>
            <a:ext cx="185828" cy="5486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1" name="ZoneTexte 10"/>
          <p:cNvSpPr txBox="1"/>
          <p:nvPr/>
        </p:nvSpPr>
        <p:spPr>
          <a:xfrm>
            <a:off x="6868025" y="2856973"/>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2" name="Flèche courbée vers la gauche 11"/>
          <p:cNvSpPr/>
          <p:nvPr/>
        </p:nvSpPr>
        <p:spPr>
          <a:xfrm>
            <a:off x="6630270" y="2214638"/>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3" name="ZoneTexte 12"/>
          <p:cNvSpPr txBox="1"/>
          <p:nvPr/>
        </p:nvSpPr>
        <p:spPr>
          <a:xfrm>
            <a:off x="7039171" y="2143328"/>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5" name="Rectangle 14"/>
          <p:cNvSpPr/>
          <p:nvPr/>
        </p:nvSpPr>
        <p:spPr>
          <a:xfrm>
            <a:off x="1960847" y="22001"/>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16" name="Tableau 15"/>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2" name="Espace réservé du numéro de diapositive 1"/>
          <p:cNvSpPr>
            <a:spLocks noGrp="1"/>
          </p:cNvSpPr>
          <p:nvPr>
            <p:ph type="sldNum" sz="quarter" idx="12"/>
          </p:nvPr>
        </p:nvSpPr>
        <p:spPr>
          <a:xfrm>
            <a:off x="9054734" y="5971964"/>
            <a:ext cx="2468880" cy="365125"/>
          </a:xfrm>
        </p:spPr>
        <p:txBody>
          <a:bodyPr/>
          <a:lstStyle/>
          <a:p>
            <a:fld id="{52546A5F-30BF-4F18-BDC9-2A645E21CF39}" type="slidenum">
              <a:rPr lang="fr-FR" sz="1920"/>
              <a:t>24</a:t>
            </a:fld>
            <a:endParaRPr lang="fr-FR" sz="1920" dirty="0"/>
          </a:p>
        </p:txBody>
      </p:sp>
      <p:sp>
        <p:nvSpPr>
          <p:cNvPr id="14" name="Rectangle 13"/>
          <p:cNvSpPr/>
          <p:nvPr/>
        </p:nvSpPr>
        <p:spPr>
          <a:xfrm>
            <a:off x="1451807" y="570932"/>
            <a:ext cx="9210006"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longitudinaux en vol rectiligne: Aile tirée bimoteur</a:t>
            </a:r>
          </a:p>
        </p:txBody>
      </p:sp>
    </p:spTree>
    <p:extLst>
      <p:ext uri="{BB962C8B-B14F-4D97-AF65-F5344CB8AC3E}">
        <p14:creationId xmlns:p14="http://schemas.microsoft.com/office/powerpoint/2010/main" val="25427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3"/>
          <p:cNvPicPr>
            <a:picLocks noChangeAspect="1" noChangeArrowheads="1"/>
          </p:cNvPicPr>
          <p:nvPr/>
        </p:nvPicPr>
        <p:blipFill rotWithShape="1">
          <a:blip r:embed="rId3"/>
          <a:srcRect t="9123" b="54937"/>
          <a:stretch/>
        </p:blipFill>
        <p:spPr bwMode="auto">
          <a:xfrm>
            <a:off x="3426886" y="1389888"/>
            <a:ext cx="5829302" cy="1901953"/>
          </a:xfrm>
          <a:prstGeom prst="rect">
            <a:avLst/>
          </a:prstGeom>
          <a:noFill/>
          <a:ln w="9525">
            <a:noFill/>
            <a:miter lim="800000"/>
            <a:headEnd/>
            <a:tailEnd/>
          </a:ln>
          <a:effectLst/>
        </p:spPr>
      </p:pic>
      <p:pic>
        <p:nvPicPr>
          <p:cNvPr id="4" name="Picture 3"/>
          <p:cNvPicPr>
            <a:picLocks noChangeAspect="1" noChangeArrowheads="1"/>
          </p:cNvPicPr>
          <p:nvPr/>
        </p:nvPicPr>
        <p:blipFill rotWithShape="1">
          <a:blip r:embed="rId3"/>
          <a:srcRect t="44786"/>
          <a:stretch/>
        </p:blipFill>
        <p:spPr bwMode="auto">
          <a:xfrm>
            <a:off x="3426886" y="3277210"/>
            <a:ext cx="5829302" cy="2921975"/>
          </a:xfrm>
          <a:prstGeom prst="rect">
            <a:avLst/>
          </a:prstGeom>
          <a:noFill/>
          <a:ln w="9525">
            <a:noFill/>
            <a:miter lim="800000"/>
            <a:headEnd/>
            <a:tailEnd/>
          </a:ln>
          <a:effectLst/>
        </p:spPr>
      </p:pic>
      <p:sp>
        <p:nvSpPr>
          <p:cNvPr id="5" name="ZoneTexte 4"/>
          <p:cNvSpPr txBox="1"/>
          <p:nvPr/>
        </p:nvSpPr>
        <p:spPr>
          <a:xfrm>
            <a:off x="4584321" y="3774642"/>
            <a:ext cx="1640658" cy="424732"/>
          </a:xfrm>
          <a:prstGeom prst="rect">
            <a:avLst/>
          </a:prstGeom>
          <a:noFill/>
        </p:spPr>
        <p:txBody>
          <a:bodyPr wrap="square" rtlCol="0">
            <a:spAutoFit/>
          </a:bodyPr>
          <a:lstStyle/>
          <a:p>
            <a:r>
              <a:rPr lang="fr-FR" sz="2160" dirty="0"/>
              <a:t>Cisaillement</a:t>
            </a:r>
          </a:p>
        </p:txBody>
      </p:sp>
      <p:sp>
        <p:nvSpPr>
          <p:cNvPr id="6" name="ZoneTexte 5"/>
          <p:cNvSpPr txBox="1"/>
          <p:nvPr/>
        </p:nvSpPr>
        <p:spPr>
          <a:xfrm>
            <a:off x="4584320" y="4996980"/>
            <a:ext cx="1640658" cy="424732"/>
          </a:xfrm>
          <a:prstGeom prst="rect">
            <a:avLst/>
          </a:prstGeom>
          <a:noFill/>
        </p:spPr>
        <p:txBody>
          <a:bodyPr wrap="square" rtlCol="0">
            <a:spAutoFit/>
          </a:bodyPr>
          <a:lstStyle/>
          <a:p>
            <a:r>
              <a:rPr lang="fr-FR" sz="2160" dirty="0"/>
              <a:t>Flexion</a:t>
            </a:r>
          </a:p>
        </p:txBody>
      </p:sp>
      <p:sp>
        <p:nvSpPr>
          <p:cNvPr id="7" name="Flèche vers le bas 6"/>
          <p:cNvSpPr/>
          <p:nvPr/>
        </p:nvSpPr>
        <p:spPr>
          <a:xfrm>
            <a:off x="6732805" y="2086754"/>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8" name="ZoneTexte 7"/>
          <p:cNvSpPr txBox="1"/>
          <p:nvPr/>
        </p:nvSpPr>
        <p:spPr>
          <a:xfrm>
            <a:off x="6789484" y="2224122"/>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9" name="Flèche vers le bas 8"/>
          <p:cNvSpPr/>
          <p:nvPr/>
        </p:nvSpPr>
        <p:spPr>
          <a:xfrm>
            <a:off x="5688571" y="2086754"/>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ZoneTexte 9"/>
          <p:cNvSpPr txBox="1"/>
          <p:nvPr/>
        </p:nvSpPr>
        <p:spPr>
          <a:xfrm>
            <a:off x="4976829" y="2224423"/>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2" name="Rectangle 11"/>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13" name="Tableau 12"/>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3" name="Espace réservé du numéro de diapositive 2"/>
          <p:cNvSpPr>
            <a:spLocks noGrp="1"/>
          </p:cNvSpPr>
          <p:nvPr>
            <p:ph type="sldNum" sz="quarter" idx="12"/>
          </p:nvPr>
        </p:nvSpPr>
        <p:spPr>
          <a:xfrm>
            <a:off x="9074329" y="5959758"/>
            <a:ext cx="2468880" cy="365125"/>
          </a:xfrm>
        </p:spPr>
        <p:txBody>
          <a:bodyPr/>
          <a:lstStyle/>
          <a:p>
            <a:fld id="{52546A5F-30BF-4F18-BDC9-2A645E21CF39}" type="slidenum">
              <a:rPr lang="fr-FR" sz="1920" b="1"/>
              <a:t>25</a:t>
            </a:fld>
            <a:endParaRPr lang="fr-FR" sz="1920" b="1" dirty="0"/>
          </a:p>
        </p:txBody>
      </p:sp>
      <p:sp>
        <p:nvSpPr>
          <p:cNvPr id="14" name="Flèche courbée vers la gauche 13"/>
          <p:cNvSpPr/>
          <p:nvPr/>
        </p:nvSpPr>
        <p:spPr>
          <a:xfrm>
            <a:off x="6740503" y="1576082"/>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5" name="Flèche courbée vers la droite 14"/>
          <p:cNvSpPr/>
          <p:nvPr/>
        </p:nvSpPr>
        <p:spPr>
          <a:xfrm>
            <a:off x="5317259" y="1576082"/>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6" name="ZoneTexte 15"/>
          <p:cNvSpPr txBox="1"/>
          <p:nvPr/>
        </p:nvSpPr>
        <p:spPr>
          <a:xfrm>
            <a:off x="7149404" y="1504772"/>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7" name="ZoneTexte 16"/>
          <p:cNvSpPr txBox="1"/>
          <p:nvPr/>
        </p:nvSpPr>
        <p:spPr>
          <a:xfrm>
            <a:off x="4584321" y="14713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8" name="ZoneTexte 17"/>
          <p:cNvSpPr txBox="1"/>
          <p:nvPr/>
        </p:nvSpPr>
        <p:spPr>
          <a:xfrm>
            <a:off x="9572815" y="2659748"/>
            <a:ext cx="658370" cy="424732"/>
          </a:xfrm>
          <a:prstGeom prst="rect">
            <a:avLst/>
          </a:prstGeom>
          <a:noFill/>
        </p:spPr>
        <p:txBody>
          <a:bodyPr wrap="square" rtlCol="0">
            <a:spAutoFit/>
          </a:bodyPr>
          <a:lstStyle/>
          <a:p>
            <a:r>
              <a:rPr lang="fr-FR" sz="2160" dirty="0"/>
              <a:t>T=0</a:t>
            </a:r>
          </a:p>
        </p:txBody>
      </p:sp>
      <p:sp>
        <p:nvSpPr>
          <p:cNvPr id="19" name="ZoneTexte 18"/>
          <p:cNvSpPr txBox="1"/>
          <p:nvPr/>
        </p:nvSpPr>
        <p:spPr>
          <a:xfrm>
            <a:off x="2326305" y="2652983"/>
            <a:ext cx="658370" cy="424732"/>
          </a:xfrm>
          <a:prstGeom prst="rect">
            <a:avLst/>
          </a:prstGeom>
          <a:noFill/>
        </p:spPr>
        <p:txBody>
          <a:bodyPr wrap="square" rtlCol="0">
            <a:spAutoFit/>
          </a:bodyPr>
          <a:lstStyle/>
          <a:p>
            <a:r>
              <a:rPr lang="fr-FR" sz="2160" dirty="0"/>
              <a:t>T=0</a:t>
            </a:r>
          </a:p>
        </p:txBody>
      </p:sp>
      <p:sp>
        <p:nvSpPr>
          <p:cNvPr id="20" name="ZoneTexte 19"/>
          <p:cNvSpPr txBox="1"/>
          <p:nvPr/>
        </p:nvSpPr>
        <p:spPr>
          <a:xfrm>
            <a:off x="9559470" y="2116966"/>
            <a:ext cx="855036" cy="424732"/>
          </a:xfrm>
          <a:prstGeom prst="rect">
            <a:avLst/>
          </a:prstGeom>
          <a:noFill/>
        </p:spPr>
        <p:txBody>
          <a:bodyPr wrap="square" rtlCol="0">
            <a:spAutoFit/>
          </a:bodyPr>
          <a:lstStyle/>
          <a:p>
            <a:r>
              <a:rPr lang="fr-FR" sz="2160" dirty="0"/>
              <a:t>M=0</a:t>
            </a:r>
          </a:p>
        </p:txBody>
      </p:sp>
      <p:sp>
        <p:nvSpPr>
          <p:cNvPr id="21" name="ZoneTexte 20"/>
          <p:cNvSpPr txBox="1"/>
          <p:nvPr/>
        </p:nvSpPr>
        <p:spPr>
          <a:xfrm>
            <a:off x="2303741" y="2099889"/>
            <a:ext cx="855036" cy="424732"/>
          </a:xfrm>
          <a:prstGeom prst="rect">
            <a:avLst/>
          </a:prstGeom>
          <a:noFill/>
        </p:spPr>
        <p:txBody>
          <a:bodyPr wrap="square" rtlCol="0">
            <a:spAutoFit/>
          </a:bodyPr>
          <a:lstStyle/>
          <a:p>
            <a:r>
              <a:rPr lang="fr-FR" sz="2160" dirty="0"/>
              <a:t>M=0</a:t>
            </a:r>
          </a:p>
        </p:txBody>
      </p:sp>
      <p:sp>
        <p:nvSpPr>
          <p:cNvPr id="22" name="Rectangle 21"/>
          <p:cNvSpPr/>
          <p:nvPr/>
        </p:nvSpPr>
        <p:spPr>
          <a:xfrm>
            <a:off x="1803142" y="671398"/>
            <a:ext cx="8428044"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poussée</a:t>
            </a:r>
          </a:p>
        </p:txBody>
      </p:sp>
    </p:spTree>
    <p:extLst>
      <p:ext uri="{BB962C8B-B14F-4D97-AF65-F5344CB8AC3E}">
        <p14:creationId xmlns:p14="http://schemas.microsoft.com/office/powerpoint/2010/main" val="419323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animBg="1"/>
      <p:bldP spid="10" grpId="0"/>
      <p:bldP spid="14" grpId="0" animBg="1"/>
      <p:bldP spid="15" grpId="0" animBg="1"/>
      <p:bldP spid="16" grpId="0"/>
      <p:bldP spid="17" grpId="0"/>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41059" y="606957"/>
            <a:ext cx="4231502" cy="656048"/>
          </a:xfrm>
        </p:spPr>
        <p:txBody>
          <a:bodyPr>
            <a:noAutofit/>
          </a:bodyPr>
          <a:lstStyle/>
          <a:p>
            <a:pPr algn="ctr">
              <a:lnSpc>
                <a:spcPct val="100000"/>
              </a:lnSpc>
            </a:pPr>
            <a:r>
              <a:rPr lang="fr-FR" sz="2400" dirty="0">
                <a:latin typeface="Arial" panose="020B0604020202020204" pitchFamily="34" charset="0"/>
                <a:cs typeface="Arial" panose="020B0604020202020204" pitchFamily="34" charset="0"/>
              </a:rPr>
              <a:t>Maximum Zero Fuel </a:t>
            </a:r>
            <a:r>
              <a:rPr lang="fr-FR" sz="2400" dirty="0" err="1">
                <a:latin typeface="Arial" panose="020B0604020202020204" pitchFamily="34" charset="0"/>
                <a:cs typeface="Arial" panose="020B0604020202020204" pitchFamily="34" charset="0"/>
              </a:rPr>
              <a:t>Weight</a:t>
            </a:r>
            <a:endParaRPr lang="fr-FR" sz="2400" dirty="0">
              <a:latin typeface="Arial" panose="020B0604020202020204" pitchFamily="34" charset="0"/>
              <a:cs typeface="Arial" panose="020B0604020202020204" pitchFamily="34" charset="0"/>
            </a:endParaRPr>
          </a:p>
        </p:txBody>
      </p:sp>
      <p:pic>
        <p:nvPicPr>
          <p:cNvPr id="6" name="Espace réservé du contenu 5"/>
          <p:cNvPicPr>
            <a:picLocks noGrp="1"/>
          </p:cNvPicPr>
          <p:nvPr>
            <p:ph idx="1"/>
          </p:nvPr>
        </p:nvPicPr>
        <p:blipFill rotWithShape="1">
          <a:blip r:embed="rId3"/>
          <a:srcRect l="30805" t="24500" r="35082" b="28213"/>
          <a:stretch/>
        </p:blipFill>
        <p:spPr bwMode="auto">
          <a:xfrm>
            <a:off x="5362098" y="1459230"/>
            <a:ext cx="5582604" cy="4352926"/>
          </a:xfrm>
          <a:prstGeom prst="rect">
            <a:avLst/>
          </a:prstGeom>
          <a:ln/>
          <a:extLst>
            <a:ext uri="{53640926-AAD7-44D8-BBD7-CCE9431645EC}">
              <a14:shadowObscured xmlns:a14="http://schemas.microsoft.com/office/drawing/2010/main"/>
            </a:ext>
          </a:extLst>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7" name="Rectangle 6"/>
              <p:cNvSpPr/>
              <p:nvPr/>
            </p:nvSpPr>
            <p:spPr>
              <a:xfrm>
                <a:off x="745285" y="4731592"/>
                <a:ext cx="3801682" cy="105599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r>
                        <a:rPr lang="fr-FR" sz="2160" i="1">
                          <a:latin typeface="Cambria Math" panose="02040503050406030204" pitchFamily="18" charset="0"/>
                        </a:rPr>
                        <m:t>𝑛</m:t>
                      </m:r>
                      <m:d>
                        <m:dPr>
                          <m:begChr m:val="["/>
                          <m:endChr m:val="]"/>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𝑡</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1</m:t>
                              </m:r>
                            </m:sub>
                          </m:sSub>
                          <m:r>
                            <a:rPr lang="fr-FR" sz="2160">
                              <a:latin typeface="Cambria Math" panose="02040503050406030204" pitchFamily="18" charset="0"/>
                            </a:rPr>
                            <m:t>−</m:t>
                          </m:r>
                          <m:d>
                            <m:dPr>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𝑠</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2</m:t>
                                  </m:r>
                                </m:sub>
                              </m:sSub>
                              <m:r>
                                <a:rPr lang="fr-FR" sz="2160">
                                  <a:latin typeface="Cambria Math" panose="02040503050406030204" pitchFamily="18" charset="0"/>
                                </a:rPr>
                                <m:t>+</m:t>
                              </m:r>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𝑐</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3</m:t>
                                  </m:r>
                                </m:sub>
                              </m:sSub>
                            </m:e>
                          </m:d>
                        </m:e>
                      </m:d>
                    </m:oMath>
                  </m:oMathPara>
                </a14:m>
                <a:endParaRPr lang="fr-FR" sz="2160" dirty="0"/>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1</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3</m:t>
                          </m:r>
                        </m:sub>
                      </m:sSub>
                    </m:oMath>
                  </m:oMathPara>
                </a14:m>
                <a:endParaRPr lang="fr-FR" sz="2160" dirty="0"/>
              </a:p>
            </p:txBody>
          </p:sp>
        </mc:Choice>
        <mc:Fallback xmlns="">
          <p:sp>
            <p:nvSpPr>
              <p:cNvPr id="7" name="Rectangle 6"/>
              <p:cNvSpPr>
                <a:spLocks noRot="1" noChangeAspect="1" noMove="1" noResize="1" noEditPoints="1" noAdjustHandles="1" noChangeArrowheads="1" noChangeShapeType="1" noTextEdit="1"/>
              </p:cNvSpPr>
              <p:nvPr/>
            </p:nvSpPr>
            <p:spPr>
              <a:xfrm>
                <a:off x="745285" y="4731592"/>
                <a:ext cx="3801682" cy="1055995"/>
              </a:xfrm>
              <a:prstGeom prst="rect">
                <a:avLst/>
              </a:prstGeom>
              <a:blipFill>
                <a:blip r:embed="rId4"/>
                <a:stretch>
                  <a:fillRect l="-160"/>
                </a:stretch>
              </a:blipFill>
            </p:spPr>
            <p:txBody>
              <a:bodyPr/>
              <a:lstStyle/>
              <a:p>
                <a:r>
                  <a:rPr lang="fr-FR">
                    <a:noFill/>
                  </a:rPr>
                  <a:t> </a:t>
                </a:r>
              </a:p>
            </p:txBody>
          </p:sp>
        </mc:Fallback>
      </mc:AlternateContent>
      <p:sp>
        <p:nvSpPr>
          <p:cNvPr id="4" name="Rectangle 3"/>
          <p:cNvSpPr/>
          <p:nvPr/>
        </p:nvSpPr>
        <p:spPr>
          <a:xfrm>
            <a:off x="745287" y="1569970"/>
            <a:ext cx="3837128" cy="757130"/>
          </a:xfrm>
          <a:prstGeom prst="rect">
            <a:avLst/>
          </a:prstGeom>
        </p:spPr>
        <p:txBody>
          <a:bodyPr wrap="square">
            <a:spAutoFit/>
          </a:bodyPr>
          <a:lstStyle/>
          <a:p>
            <a:r>
              <a:rPr lang="fr-FR" sz="2160" dirty="0"/>
              <a:t>Exemple :</a:t>
            </a:r>
          </a:p>
          <a:p>
            <a:r>
              <a:rPr lang="fr-FR" sz="2160" dirty="0"/>
              <a:t>B747=267.6 tonnes</a:t>
            </a:r>
          </a:p>
        </p:txBody>
      </p:sp>
      <p:sp>
        <p:nvSpPr>
          <p:cNvPr id="10" name="Flèche courbée vers la gauche 9"/>
          <p:cNvSpPr/>
          <p:nvPr/>
        </p:nvSpPr>
        <p:spPr>
          <a:xfrm>
            <a:off x="5956732" y="2614039"/>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1" name="ZoneTexte 10"/>
          <p:cNvSpPr txBox="1"/>
          <p:nvPr/>
        </p:nvSpPr>
        <p:spPr>
          <a:xfrm>
            <a:off x="6365632" y="2542729"/>
            <a:ext cx="792608" cy="424732"/>
          </a:xfrm>
          <a:prstGeom prst="rect">
            <a:avLst/>
          </a:prstGeom>
          <a:noFill/>
        </p:spPr>
        <p:txBody>
          <a:bodyPr wrap="square" rtlCol="0">
            <a:spAutoFit/>
          </a:bodyPr>
          <a:lstStyle/>
          <a:p>
            <a:r>
              <a:rPr lang="fr-FR" sz="2160" dirty="0"/>
              <a:t>M</a:t>
            </a:r>
            <a:r>
              <a:rPr lang="fr-FR" sz="2160" baseline="-25000" dirty="0"/>
              <a:t>f</a:t>
            </a:r>
            <a:endParaRPr lang="fr-FR" sz="2160" dirty="0"/>
          </a:p>
        </p:txBody>
      </p:sp>
      <p:graphicFrame>
        <p:nvGraphicFramePr>
          <p:cNvPr id="14" name="Tableau 13"/>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Arial" panose="020B0604020202020204" pitchFamily="34" charset="0"/>
                          <a:cs typeface="Arial" panose="020B0604020202020204" pitchFamily="34" charset="0"/>
                        </a:rPr>
                        <a:t>Contraintes appliquées sur l’aile</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Application pratique</a:t>
                      </a: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mc:AlternateContent xmlns:mc="http://schemas.openxmlformats.org/markup-compatibility/2006" xmlns:a14="http://schemas.microsoft.com/office/drawing/2010/main">
        <mc:Choice Requires="a14">
          <p:sp>
            <p:nvSpPr>
              <p:cNvPr id="12" name="Rectangle 11"/>
              <p:cNvSpPr/>
              <p:nvPr/>
            </p:nvSpPr>
            <p:spPr>
              <a:xfrm>
                <a:off x="745287" y="2615834"/>
                <a:ext cx="4616812" cy="210576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t</m:t>
                      </m:r>
                      <m:r>
                        <m:rPr>
                          <m:nor/>
                        </m:rPr>
                        <a:rPr lang="fr-FR" sz="2160" baseline="-25000" dirty="0"/>
                        <m:t> :   </m:t>
                      </m:r>
                      <m:r>
                        <m:rPr>
                          <m:nor/>
                        </m:rPr>
                        <a:rPr lang="fr-FR" sz="2160" dirty="0"/>
                        <m:t>poids</m:t>
                      </m:r>
                      <m:r>
                        <m:rPr>
                          <m:nor/>
                        </m:rPr>
                        <a:rPr lang="fr-FR" sz="2160" dirty="0"/>
                        <m:t> </m:t>
                      </m:r>
                      <m:r>
                        <m:rPr>
                          <m:nor/>
                        </m:rPr>
                        <a:rPr lang="fr-FR" sz="2160" dirty="0"/>
                        <m:t>total</m:t>
                      </m:r>
                      <m:r>
                        <m:rPr>
                          <m:nor/>
                        </m:rPr>
                        <a:rPr lang="fr-FR" sz="2160" dirty="0"/>
                        <m:t> </m:t>
                      </m:r>
                      <m:r>
                        <m:rPr>
                          <m:nor/>
                        </m:rPr>
                        <a:rPr lang="fr-FR" sz="2160" dirty="0"/>
                        <m:t>de</m:t>
                      </m:r>
                      <m:r>
                        <m:rPr>
                          <m:nor/>
                        </m:rPr>
                        <a:rPr lang="fr-FR" sz="2160" dirty="0"/>
                        <m:t> </m:t>
                      </m:r>
                      <m:r>
                        <m:rPr>
                          <m:nor/>
                        </m:rPr>
                        <a:rPr lang="fr-FR" sz="2160" dirty="0"/>
                        <m:t>l</m:t>
                      </m:r>
                      <m:r>
                        <m:rPr>
                          <m:nor/>
                        </m:rPr>
                        <a:rPr lang="fr-FR" sz="2160" dirty="0"/>
                        <m:t>’</m:t>
                      </m:r>
                      <m:r>
                        <m:rPr>
                          <m:nor/>
                        </m:rPr>
                        <a:rPr lang="fr-FR" sz="2160" dirty="0"/>
                        <m:t>avion</m:t>
                      </m:r>
                    </m:oMath>
                  </m:oMathPara>
                </a14:m>
                <a:endParaRPr lang="fr-FR" sz="2160" dirty="0"/>
              </a:p>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s</m:t>
                      </m:r>
                      <m:r>
                        <m:rPr>
                          <m:nor/>
                        </m:rPr>
                        <a:rPr lang="fr-FR" sz="2160" baseline="-25000" dirty="0"/>
                        <m:t> :  </m:t>
                      </m:r>
                      <m:r>
                        <m:rPr>
                          <m:nor/>
                        </m:rPr>
                        <a:rPr lang="fr-FR" sz="2160" dirty="0"/>
                        <m:t>poids</m:t>
                      </m:r>
                      <m:r>
                        <m:rPr>
                          <m:nor/>
                        </m:rPr>
                        <a:rPr lang="fr-FR" sz="2160" dirty="0"/>
                        <m:t> </m:t>
                      </m:r>
                      <m:r>
                        <m:rPr>
                          <m:nor/>
                        </m:rPr>
                        <a:rPr lang="fr-FR" sz="2160" dirty="0"/>
                        <m:t>de</m:t>
                      </m:r>
                      <m:r>
                        <m:rPr>
                          <m:nor/>
                        </m:rPr>
                        <a:rPr lang="fr-FR" sz="2160" dirty="0"/>
                        <m:t> </m:t>
                      </m:r>
                      <m:r>
                        <m:rPr>
                          <m:nor/>
                        </m:rPr>
                        <a:rPr lang="fr-FR" sz="2160" dirty="0"/>
                        <m:t>la</m:t>
                      </m:r>
                      <m:r>
                        <m:rPr>
                          <m:nor/>
                        </m:rPr>
                        <a:rPr lang="fr-FR" sz="2160" dirty="0"/>
                        <m:t> </m:t>
                      </m:r>
                      <m:r>
                        <m:rPr>
                          <m:nor/>
                        </m:rPr>
                        <a:rPr lang="fr-FR" sz="2160" dirty="0"/>
                        <m:t>structure</m:t>
                      </m:r>
                      <m:r>
                        <m:rPr>
                          <m:nor/>
                        </m:rPr>
                        <a:rPr lang="fr-FR" sz="2160" dirty="0"/>
                        <m:t> </m:t>
                      </m:r>
                      <m:r>
                        <m:rPr>
                          <m:nor/>
                        </m:rPr>
                        <a:rPr lang="fr-FR" sz="2160" dirty="0"/>
                        <m:t>de</m:t>
                      </m:r>
                      <m:r>
                        <m:rPr>
                          <m:nor/>
                        </m:rPr>
                        <a:rPr lang="fr-FR" sz="2160" dirty="0"/>
                        <m:t> </m:t>
                      </m:r>
                      <m:r>
                        <m:rPr>
                          <m:nor/>
                        </m:rPr>
                        <a:rPr lang="fr-FR" sz="2160" dirty="0"/>
                        <m:t>l</m:t>
                      </m:r>
                      <m:r>
                        <m:rPr>
                          <m:nor/>
                        </m:rPr>
                        <a:rPr lang="fr-FR" sz="2160" dirty="0"/>
                        <m:t>’</m:t>
                      </m:r>
                      <m:r>
                        <m:rPr>
                          <m:nor/>
                        </m:rPr>
                        <a:rPr lang="fr-FR" sz="2160" dirty="0"/>
                        <m:t>aile</m:t>
                      </m:r>
                    </m:oMath>
                  </m:oMathPara>
                </a14:m>
                <a:endParaRPr lang="fr-FR" sz="2160" dirty="0"/>
              </a:p>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c</m:t>
                      </m:r>
                      <m:r>
                        <m:rPr>
                          <m:nor/>
                        </m:rPr>
                        <a:rPr lang="fr-FR" sz="2160" baseline="-25000" dirty="0"/>
                        <m:t> : </m:t>
                      </m:r>
                      <m:r>
                        <m:rPr>
                          <m:nor/>
                        </m:rPr>
                        <a:rPr lang="fr-FR" sz="2160" dirty="0"/>
                        <m:t>poids</m:t>
                      </m:r>
                      <m:r>
                        <m:rPr>
                          <m:nor/>
                        </m:rPr>
                        <a:rPr lang="fr-FR" sz="2160" dirty="0"/>
                        <m:t> </m:t>
                      </m:r>
                      <m:r>
                        <m:rPr>
                          <m:nor/>
                        </m:rPr>
                        <a:rPr lang="fr-FR" sz="2160" dirty="0"/>
                        <m:t>de</m:t>
                      </m:r>
                      <m:r>
                        <m:rPr>
                          <m:nor/>
                        </m:rPr>
                        <a:rPr lang="fr-FR" sz="2160" dirty="0"/>
                        <m:t> </m:t>
                      </m:r>
                      <m:r>
                        <m:rPr>
                          <m:nor/>
                        </m:rPr>
                        <a:rPr lang="fr-FR" sz="2160" dirty="0"/>
                        <m:t>carburant</m:t>
                      </m:r>
                      <m:r>
                        <m:rPr>
                          <m:nor/>
                        </m:rPr>
                        <a:rPr lang="fr-FR" sz="2160" dirty="0"/>
                        <m:t> </m:t>
                      </m:r>
                      <m:r>
                        <m:rPr>
                          <m:nor/>
                        </m:rPr>
                        <a:rPr lang="fr-FR" sz="2160" dirty="0"/>
                        <m:t>contenu</m:t>
                      </m:r>
                      <m:r>
                        <m:rPr>
                          <m:nor/>
                        </m:rPr>
                        <a:rPr lang="fr-FR" sz="2160" dirty="0"/>
                        <m:t> </m:t>
                      </m:r>
                      <m:r>
                        <m:rPr>
                          <m:nor/>
                        </m:rPr>
                        <a:rPr lang="fr-FR" sz="2160" dirty="0"/>
                        <m:t>dans</m:t>
                      </m:r>
                      <m:r>
                        <m:rPr>
                          <m:nor/>
                        </m:rPr>
                        <a:rPr lang="fr-FR" sz="2160" dirty="0"/>
                        <m:t> </m:t>
                      </m:r>
                      <m:r>
                        <m:rPr>
                          <m:nor/>
                        </m:rPr>
                        <a:rPr lang="fr-FR" sz="2160" dirty="0"/>
                        <m:t>l</m:t>
                      </m:r>
                      <m:r>
                        <m:rPr>
                          <m:nor/>
                        </m:rPr>
                        <a:rPr lang="fr-FR" sz="2160" dirty="0"/>
                        <m:t>’</m:t>
                      </m:r>
                      <m:r>
                        <m:rPr>
                          <m:nor/>
                        </m:rPr>
                        <a:rPr lang="fr-FR" sz="2160" dirty="0"/>
                        <m:t>aile</m:t>
                      </m:r>
                    </m:oMath>
                  </m:oMathPara>
                </a14:m>
                <a:endParaRPr lang="fr-FR" sz="2160" dirty="0"/>
              </a:p>
              <a:p>
                <a:r>
                  <a:rPr lang="fr-FR" sz="2160" dirty="0"/>
                  <a:t>n: facteur de charge</a:t>
                </a:r>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𝑡</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𝑠</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𝑐</m:t>
                          </m:r>
                        </m:sub>
                      </m:sSub>
                    </m:oMath>
                  </m:oMathPara>
                </a14:m>
                <a:endParaRPr lang="fr-FR" sz="2160" dirty="0"/>
              </a:p>
            </p:txBody>
          </p:sp>
        </mc:Choice>
        <mc:Fallback xmlns="">
          <p:sp>
            <p:nvSpPr>
              <p:cNvPr id="12" name="Rectangle 11"/>
              <p:cNvSpPr>
                <a:spLocks noRot="1" noChangeAspect="1" noMove="1" noResize="1" noEditPoints="1" noAdjustHandles="1" noChangeArrowheads="1" noChangeShapeType="1" noTextEdit="1"/>
              </p:cNvSpPr>
              <p:nvPr/>
            </p:nvSpPr>
            <p:spPr>
              <a:xfrm>
                <a:off x="745287" y="2615834"/>
                <a:ext cx="4616812" cy="2105769"/>
              </a:xfrm>
              <a:prstGeom prst="rect">
                <a:avLst/>
              </a:prstGeom>
              <a:blipFill>
                <a:blip r:embed="rId5"/>
                <a:stretch>
                  <a:fillRect l="-1583" b="-1445"/>
                </a:stretch>
              </a:blipFill>
            </p:spPr>
            <p:txBody>
              <a:bodyPr/>
              <a:lstStyle/>
              <a:p>
                <a:r>
                  <a:rPr lang="fr-FR">
                    <a:noFill/>
                  </a:rPr>
                  <a:t> </a:t>
                </a:r>
              </a:p>
            </p:txBody>
          </p:sp>
        </mc:Fallback>
      </mc:AlternateContent>
      <p:sp>
        <p:nvSpPr>
          <p:cNvPr id="3" name="Espace réservé du numéro de diapositive 2"/>
          <p:cNvSpPr>
            <a:spLocks noGrp="1"/>
          </p:cNvSpPr>
          <p:nvPr>
            <p:ph type="sldNum" sz="quarter" idx="12"/>
          </p:nvPr>
        </p:nvSpPr>
        <p:spPr>
          <a:xfrm>
            <a:off x="9074329" y="6011150"/>
            <a:ext cx="2468880" cy="365125"/>
          </a:xfrm>
        </p:spPr>
        <p:txBody>
          <a:bodyPr/>
          <a:lstStyle/>
          <a:p>
            <a:fld id="{52546A5F-30BF-4F18-BDC9-2A645E21CF39}" type="slidenum">
              <a:rPr lang="fr-FR" sz="1920" b="1"/>
              <a:t>26</a:t>
            </a:fld>
            <a:endParaRPr lang="fr-FR" sz="1920" b="1" dirty="0"/>
          </a:p>
        </p:txBody>
      </p:sp>
      <p:sp>
        <p:nvSpPr>
          <p:cNvPr id="17" name="Rectangle 16"/>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Tree>
    <p:extLst>
      <p:ext uri="{BB962C8B-B14F-4D97-AF65-F5344CB8AC3E}">
        <p14:creationId xmlns:p14="http://schemas.microsoft.com/office/powerpoint/2010/main" val="12105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2546A5F-30BF-4F18-BDC9-2A645E21CF39}" type="slidenum">
              <a:rPr lang="fr-FR" smtClean="0"/>
              <a:t>27</a:t>
            </a:fld>
            <a:endParaRPr lang="fr-FR" dirty="0"/>
          </a:p>
        </p:txBody>
      </p:sp>
      <p:pic>
        <p:nvPicPr>
          <p:cNvPr id="5" name="Espace réservé du contenu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16480" y="1445623"/>
            <a:ext cx="7811386" cy="4767202"/>
          </a:xfrm>
          <a:prstGeom prst="rect">
            <a:avLst/>
          </a:prstGeom>
          <a:noFill/>
          <a:ln>
            <a:noFill/>
          </a:ln>
        </p:spPr>
      </p:pic>
      <p:sp>
        <p:nvSpPr>
          <p:cNvPr id="6" name="ZoneTexte 5"/>
          <p:cNvSpPr txBox="1"/>
          <p:nvPr/>
        </p:nvSpPr>
        <p:spPr>
          <a:xfrm>
            <a:off x="4240174" y="815638"/>
            <a:ext cx="3963998" cy="461665"/>
          </a:xfrm>
          <a:prstGeom prst="rect">
            <a:avLst/>
          </a:prstGeom>
          <a:noFill/>
        </p:spPr>
        <p:txBody>
          <a:bodyPr wrap="square" rtlCol="0">
            <a:spAutoFit/>
          </a:bodyPr>
          <a:lstStyle/>
          <a:p>
            <a:pPr algn="ctr"/>
            <a:r>
              <a:rPr lang="fr-FR" sz="2400" dirty="0"/>
              <a:t>Diagramme de manœuvre</a:t>
            </a:r>
          </a:p>
        </p:txBody>
      </p:sp>
      <p:sp>
        <p:nvSpPr>
          <p:cNvPr id="7" name="Rectangle 6"/>
          <p:cNvSpPr/>
          <p:nvPr/>
        </p:nvSpPr>
        <p:spPr>
          <a:xfrm>
            <a:off x="1921733" y="113908"/>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8" name="Tableau 7"/>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648319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9492" y="674281"/>
            <a:ext cx="5700895" cy="473783"/>
          </a:xfrm>
        </p:spPr>
        <p:txBody>
          <a:bodyPr>
            <a:normAutofit/>
          </a:bodyPr>
          <a:lstStyle/>
          <a:p>
            <a:pPr algn="ctr"/>
            <a:r>
              <a:rPr lang="fr-FR" sz="2400" dirty="0">
                <a:latin typeface="Arial" panose="020B0604020202020204" pitchFamily="34" charset="0"/>
                <a:cs typeface="Arial" panose="020B0604020202020204" pitchFamily="34" charset="0"/>
              </a:rPr>
              <a:t>Démonstration</a:t>
            </a:r>
          </a:p>
        </p:txBody>
      </p:sp>
      <p:sp>
        <p:nvSpPr>
          <p:cNvPr id="4" name="Espace réservé du numéro de diapositive 3"/>
          <p:cNvSpPr>
            <a:spLocks noGrp="1"/>
          </p:cNvSpPr>
          <p:nvPr>
            <p:ph type="sldNum" sz="quarter" idx="12"/>
          </p:nvPr>
        </p:nvSpPr>
        <p:spPr/>
        <p:txBody>
          <a:bodyPr/>
          <a:lstStyle/>
          <a:p>
            <a:fld id="{52546A5F-30BF-4F18-BDC9-2A645E21CF39}" type="slidenum">
              <a:rPr lang="fr-FR" smtClean="0"/>
              <a:t>28</a:t>
            </a:fld>
            <a:endParaRPr lang="fr-FR" dirty="0"/>
          </a:p>
        </p:txBody>
      </p:sp>
      <mc:AlternateContent xmlns:mc="http://schemas.openxmlformats.org/markup-compatibility/2006" xmlns:a14="http://schemas.microsoft.com/office/drawing/2010/main">
        <mc:Choice Requires="a14">
          <p:sp>
            <p:nvSpPr>
              <p:cNvPr id="5" name="ZoneTexte 4"/>
              <p:cNvSpPr txBox="1"/>
              <p:nvPr/>
            </p:nvSpPr>
            <p:spPr>
              <a:xfrm>
                <a:off x="1863635" y="1278351"/>
                <a:ext cx="8425542" cy="5020926"/>
              </a:xfrm>
              <a:prstGeom prst="rect">
                <a:avLst/>
              </a:prstGeom>
              <a:noFill/>
            </p:spPr>
            <p:txBody>
              <a:bodyPr wrap="square" rtlCol="0">
                <a:spAutoFit/>
              </a:bodyPr>
              <a:lstStyle/>
              <a:p>
                <a:r>
                  <a:rPr lang="fr-FR" sz="2400" dirty="0"/>
                  <a:t>Calculer la contrainte de flexion maximale appliquée sur l’aile</a:t>
                </a:r>
              </a:p>
              <a:p>
                <a:r>
                  <a:rPr lang="fr-FR" sz="2400" dirty="0"/>
                  <a:t>Données:</a:t>
                </a:r>
              </a:p>
              <a:p>
                <a:r>
                  <a:rPr lang="fr-FR" sz="2400" dirty="0"/>
                  <a:t>P</a:t>
                </a:r>
                <a:r>
                  <a:rPr lang="fr-FR" sz="2400" baseline="-25000" dirty="0"/>
                  <a:t>t</a:t>
                </a:r>
                <a:r>
                  <a:rPr lang="fr-FR" sz="2400" dirty="0"/>
                  <a:t>= 36100 tonnes</a:t>
                </a:r>
              </a:p>
              <a:p>
                <a:r>
                  <a:rPr lang="fr-FR" sz="2400" dirty="0"/>
                  <a:t>P</a:t>
                </a:r>
                <a:r>
                  <a:rPr lang="fr-FR" sz="2400" baseline="-25000" dirty="0"/>
                  <a:t>c</a:t>
                </a:r>
                <a:r>
                  <a:rPr lang="fr-FR" sz="2400" dirty="0"/>
                  <a:t>= 4200 tonnes</a:t>
                </a:r>
              </a:p>
              <a:p>
                <a:r>
                  <a:rPr lang="fr-FR" sz="2400" dirty="0"/>
                  <a:t>P</a:t>
                </a:r>
                <a:r>
                  <a:rPr lang="fr-FR" sz="2400" baseline="-25000" dirty="0"/>
                  <a:t>s</a:t>
                </a:r>
                <a:r>
                  <a:rPr lang="fr-FR" sz="2400" dirty="0"/>
                  <a:t>=6000 tonnes</a:t>
                </a:r>
              </a:p>
              <a:p>
                <a:r>
                  <a:rPr lang="fr-FR" sz="2400" dirty="0"/>
                  <a:t>L</a:t>
                </a:r>
                <a:r>
                  <a:rPr lang="fr-FR" sz="2400" baseline="-25000" dirty="0"/>
                  <a:t>1</a:t>
                </a:r>
                <a:r>
                  <a:rPr lang="fr-FR" sz="2400" dirty="0"/>
                  <a:t>=20 m</a:t>
                </a:r>
              </a:p>
              <a:p>
                <a:r>
                  <a:rPr lang="fr-FR" sz="2400" dirty="0"/>
                  <a:t>L</a:t>
                </a:r>
                <a:r>
                  <a:rPr lang="fr-FR" sz="2400" baseline="-25000" dirty="0"/>
                  <a:t>2</a:t>
                </a:r>
                <a:r>
                  <a:rPr lang="fr-FR" sz="2400" dirty="0"/>
                  <a:t>=10 m</a:t>
                </a:r>
              </a:p>
              <a:p>
                <a:r>
                  <a:rPr lang="fr-FR" sz="2400" dirty="0"/>
                  <a:t>n=2,5</a:t>
                </a:r>
              </a:p>
              <a:p>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𝑡</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𝑃</m:t>
                            </m:r>
                          </m:e>
                          <m:sub>
                            <m:r>
                              <a:rPr lang="fr-FR" sz="2400" i="1">
                                <a:latin typeface="Cambria Math" panose="02040503050406030204" pitchFamily="18" charset="0"/>
                              </a:rPr>
                              <m:t>𝑡</m:t>
                            </m:r>
                          </m:sub>
                        </m:sSub>
                      </m:num>
                      <m:den>
                        <m:r>
                          <a:rPr lang="fr-FR" sz="2400">
                            <a:latin typeface="Cambria Math" panose="02040503050406030204" pitchFamily="18" charset="0"/>
                          </a:rPr>
                          <m:t>2</m:t>
                        </m:r>
                      </m:den>
                    </m:f>
                    <m:sSub>
                      <m:sSubPr>
                        <m:ctrlPr>
                          <a:rPr lang="fr-FR" sz="2400" i="1">
                            <a:latin typeface="Cambria Math" panose="02040503050406030204" pitchFamily="18" charset="0"/>
                          </a:rPr>
                        </m:ctrlPr>
                      </m:sSubPr>
                      <m:e>
                        <m:r>
                          <a:rPr lang="fr-FR" sz="2400" i="1">
                            <a:latin typeface="Cambria Math" panose="02040503050406030204" pitchFamily="18" charset="0"/>
                          </a:rPr>
                          <m:t>𝑙</m:t>
                        </m:r>
                      </m:e>
                      <m:sub>
                        <m:r>
                          <a:rPr lang="fr-FR" sz="2400">
                            <a:latin typeface="Cambria Math" panose="02040503050406030204" pitchFamily="18" charset="0"/>
                          </a:rPr>
                          <m:t>1</m:t>
                        </m:r>
                      </m:sub>
                    </m:sSub>
                    <m:r>
                      <a:rPr lang="fr-FR" sz="2400" i="1">
                        <a:latin typeface="Cambria Math" panose="02040503050406030204" pitchFamily="18" charset="0"/>
                      </a:rPr>
                      <m:t>=36100</m:t>
                    </m:r>
                    <m:r>
                      <a:rPr lang="fr-FR" sz="2400" i="1">
                        <a:latin typeface="Cambria Math" panose="02040503050406030204" pitchFamily="18" charset="0"/>
                        <a:ea typeface="Cambria Math" panose="02040503050406030204" pitchFamily="18" charset="0"/>
                      </a:rPr>
                      <m:t>×</m:t>
                    </m:r>
                  </m:oMath>
                </a14:m>
                <a:r>
                  <a:rPr lang="fr-FR" sz="2400" dirty="0"/>
                  <a:t>20/2=361000</a:t>
                </a:r>
              </a:p>
              <a:p>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𝑠</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𝑃</m:t>
                            </m:r>
                          </m:e>
                          <m:sub>
                            <m:r>
                              <a:rPr lang="fr-FR" sz="2400" i="1">
                                <a:latin typeface="Cambria Math" panose="02040503050406030204" pitchFamily="18" charset="0"/>
                              </a:rPr>
                              <m:t>𝑠</m:t>
                            </m:r>
                          </m:sub>
                        </m:sSub>
                      </m:num>
                      <m:den>
                        <m:r>
                          <a:rPr lang="fr-FR" sz="2400">
                            <a:latin typeface="Cambria Math" panose="02040503050406030204" pitchFamily="18" charset="0"/>
                          </a:rPr>
                          <m:t>2</m:t>
                        </m:r>
                      </m:den>
                    </m:f>
                    <m:sSub>
                      <m:sSubPr>
                        <m:ctrlPr>
                          <a:rPr lang="fr-FR" sz="2400" i="1">
                            <a:latin typeface="Cambria Math" panose="02040503050406030204" pitchFamily="18" charset="0"/>
                          </a:rPr>
                        </m:ctrlPr>
                      </m:sSubPr>
                      <m:e>
                        <m:r>
                          <a:rPr lang="fr-FR" sz="2400" i="1">
                            <a:latin typeface="Cambria Math" panose="02040503050406030204" pitchFamily="18" charset="0"/>
                          </a:rPr>
                          <m:t>𝑙</m:t>
                        </m:r>
                      </m:e>
                      <m:sub>
                        <m:r>
                          <a:rPr lang="fr-FR" sz="2400">
                            <a:latin typeface="Cambria Math" panose="02040503050406030204" pitchFamily="18" charset="0"/>
                          </a:rPr>
                          <m:t>2</m:t>
                        </m:r>
                      </m:sub>
                    </m:sSub>
                    <m:r>
                      <a:rPr lang="fr-FR" sz="2400" i="1">
                        <a:latin typeface="Cambria Math" panose="02040503050406030204" pitchFamily="18" charset="0"/>
                      </a:rPr>
                      <m:t>=6000</m:t>
                    </m:r>
                    <m:r>
                      <a:rPr lang="fr-FR" sz="2400" i="1">
                        <a:latin typeface="Cambria Math" panose="02040503050406030204" pitchFamily="18" charset="0"/>
                        <a:ea typeface="Cambria Math" panose="02040503050406030204" pitchFamily="18" charset="0"/>
                      </a:rPr>
                      <m:t>×</m:t>
                    </m:r>
                  </m:oMath>
                </a14:m>
                <a:r>
                  <a:rPr lang="fr-FR" sz="2400" dirty="0"/>
                  <a:t>10/2=60000</a:t>
                </a:r>
              </a:p>
              <a:p>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𝑐</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𝑃</m:t>
                            </m:r>
                          </m:e>
                          <m:sub>
                            <m:r>
                              <a:rPr lang="fr-FR" sz="2400" i="1">
                                <a:latin typeface="Cambria Math" panose="02040503050406030204" pitchFamily="18" charset="0"/>
                              </a:rPr>
                              <m:t>𝐶</m:t>
                            </m:r>
                          </m:sub>
                        </m:sSub>
                      </m:num>
                      <m:den>
                        <m:r>
                          <a:rPr lang="fr-FR" sz="2400">
                            <a:latin typeface="Cambria Math" panose="02040503050406030204" pitchFamily="18" charset="0"/>
                          </a:rPr>
                          <m:t>2</m:t>
                        </m:r>
                      </m:den>
                    </m:f>
                    <m:sSub>
                      <m:sSubPr>
                        <m:ctrlPr>
                          <a:rPr lang="fr-FR" sz="2400" i="1">
                            <a:latin typeface="Cambria Math" panose="02040503050406030204" pitchFamily="18" charset="0"/>
                          </a:rPr>
                        </m:ctrlPr>
                      </m:sSubPr>
                      <m:e>
                        <m:r>
                          <a:rPr lang="fr-FR" sz="2400" i="1">
                            <a:latin typeface="Cambria Math" panose="02040503050406030204" pitchFamily="18" charset="0"/>
                          </a:rPr>
                          <m:t>𝑙</m:t>
                        </m:r>
                      </m:e>
                      <m:sub>
                        <m:r>
                          <a:rPr lang="fr-FR" sz="2400">
                            <a:latin typeface="Cambria Math" panose="02040503050406030204" pitchFamily="18" charset="0"/>
                          </a:rPr>
                          <m:t>1</m:t>
                        </m:r>
                      </m:sub>
                    </m:sSub>
                    <m:r>
                      <a:rPr lang="fr-FR" sz="2400" i="1">
                        <a:latin typeface="Cambria Math" panose="02040503050406030204" pitchFamily="18" charset="0"/>
                      </a:rPr>
                      <m:t>=4200</m:t>
                    </m:r>
                    <m:r>
                      <a:rPr lang="fr-FR" sz="2400" i="1">
                        <a:latin typeface="Cambria Math" panose="02040503050406030204" pitchFamily="18" charset="0"/>
                        <a:ea typeface="Cambria Math" panose="02040503050406030204" pitchFamily="18" charset="0"/>
                      </a:rPr>
                      <m:t>×</m:t>
                    </m:r>
                  </m:oMath>
                </a14:m>
                <a:r>
                  <a:rPr lang="fr-FR" sz="2400" dirty="0"/>
                  <a:t>20/2=42000</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𝑓</m:t>
                          </m:r>
                        </m:sub>
                      </m:sSub>
                      <m:r>
                        <a:rPr lang="fr-FR" sz="240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𝑡</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𝑠</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𝑐</m:t>
                          </m:r>
                        </m:sub>
                      </m:sSub>
                      <m:r>
                        <a:rPr lang="fr-FR" sz="2400" i="1">
                          <a:latin typeface="Cambria Math" panose="02040503050406030204" pitchFamily="18" charset="0"/>
                        </a:rPr>
                        <m:t>=</m:t>
                      </m:r>
                      <m:r>
                        <a:rPr lang="fr-FR" sz="2400">
                          <a:latin typeface="Cambria Math" panose="02040503050406030204" pitchFamily="18" charset="0"/>
                        </a:rPr>
                        <m:t>289 </m:t>
                      </m:r>
                      <m:sSup>
                        <m:sSupPr>
                          <m:ctrlPr>
                            <a:rPr lang="fr-FR" sz="2400" i="1">
                              <a:latin typeface="Cambria Math" panose="02040503050406030204" pitchFamily="18" charset="0"/>
                            </a:rPr>
                          </m:ctrlPr>
                        </m:sSupPr>
                        <m:e>
                          <m:r>
                            <a:rPr lang="fr-FR" sz="2400" i="1">
                              <a:latin typeface="Cambria Math" panose="02040503050406030204" pitchFamily="18" charset="0"/>
                            </a:rPr>
                            <m:t>10</m:t>
                          </m:r>
                        </m:e>
                        <m:sup>
                          <m:r>
                            <a:rPr lang="fr-FR" sz="2400" i="1">
                              <a:latin typeface="Cambria Math" panose="02040503050406030204" pitchFamily="18" charset="0"/>
                            </a:rPr>
                            <m:t>6</m:t>
                          </m:r>
                        </m:sup>
                      </m:sSup>
                      <m:r>
                        <a:rPr lang="fr-FR" sz="2400" i="1">
                          <a:latin typeface="Cambria Math" panose="02040503050406030204" pitchFamily="18" charset="0"/>
                        </a:rPr>
                        <m:t> </m:t>
                      </m:r>
                      <m:r>
                        <a:rPr lang="fr-FR" sz="2400" i="1">
                          <a:latin typeface="Cambria Math" panose="02040503050406030204" pitchFamily="18" charset="0"/>
                        </a:rPr>
                        <m:t>𝑘𝑔</m:t>
                      </m:r>
                      <m:r>
                        <a:rPr lang="fr-FR" sz="2400" i="1">
                          <a:latin typeface="Cambria Math" panose="02040503050406030204" pitchFamily="18" charset="0"/>
                        </a:rPr>
                        <m:t>.</m:t>
                      </m:r>
                      <m:r>
                        <a:rPr lang="fr-FR" sz="2400" i="1">
                          <a:latin typeface="Cambria Math" panose="02040503050406030204" pitchFamily="18" charset="0"/>
                        </a:rPr>
                        <m:t>𝑚</m:t>
                      </m:r>
                    </m:oMath>
                  </m:oMathPara>
                </a14:m>
                <a:endParaRPr lang="fr-FR" sz="2400" dirty="0"/>
              </a:p>
            </p:txBody>
          </p:sp>
        </mc:Choice>
        <mc:Fallback xmlns="">
          <p:sp>
            <p:nvSpPr>
              <p:cNvPr id="5" name="ZoneTexte 4"/>
              <p:cNvSpPr txBox="1">
                <a:spLocks noRot="1" noChangeAspect="1" noMove="1" noResize="1" noEditPoints="1" noAdjustHandles="1" noChangeArrowheads="1" noChangeShapeType="1" noTextEdit="1"/>
              </p:cNvSpPr>
              <p:nvPr/>
            </p:nvSpPr>
            <p:spPr>
              <a:xfrm>
                <a:off x="1863635" y="1278351"/>
                <a:ext cx="8425542" cy="5020926"/>
              </a:xfrm>
              <a:prstGeom prst="rect">
                <a:avLst/>
              </a:prstGeom>
              <a:blipFill>
                <a:blip r:embed="rId2"/>
                <a:stretch>
                  <a:fillRect l="-1158" t="-972" b="-24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733811" y="2669831"/>
                <a:ext cx="4234942" cy="1388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r>
                        <a:rPr lang="fr-FR" sz="2160" i="1">
                          <a:latin typeface="Cambria Math" panose="02040503050406030204" pitchFamily="18" charset="0"/>
                        </a:rPr>
                        <m:t>𝑛</m:t>
                      </m:r>
                      <m:d>
                        <m:dPr>
                          <m:begChr m:val="["/>
                          <m:endChr m:val="]"/>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𝑡</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1</m:t>
                              </m:r>
                            </m:sub>
                          </m:sSub>
                          <m:r>
                            <a:rPr lang="fr-FR" sz="2160">
                              <a:latin typeface="Cambria Math" panose="02040503050406030204" pitchFamily="18" charset="0"/>
                            </a:rPr>
                            <m:t>−</m:t>
                          </m:r>
                          <m:d>
                            <m:dPr>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𝑠</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2</m:t>
                                  </m:r>
                                </m:sub>
                              </m:sSub>
                              <m:r>
                                <a:rPr lang="fr-FR" sz="2160">
                                  <a:latin typeface="Cambria Math" panose="02040503050406030204" pitchFamily="18" charset="0"/>
                                </a:rPr>
                                <m:t>+</m:t>
                              </m:r>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𝑐</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3</m:t>
                                  </m:r>
                                </m:sub>
                              </m:sSub>
                            </m:e>
                          </m:d>
                        </m:e>
                      </m:d>
                    </m:oMath>
                  </m:oMathPara>
                </a14:m>
                <a:endParaRPr lang="fr-FR" sz="2160" dirty="0"/>
              </a:p>
              <a:p>
                <a:endParaRPr lang="fr-FR" sz="2160" i="1" dirty="0"/>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1</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3</m:t>
                          </m:r>
                        </m:sub>
                      </m:sSub>
                    </m:oMath>
                  </m:oMathPara>
                </a14:m>
                <a:endParaRPr lang="fr-FR" sz="2160" dirty="0"/>
              </a:p>
            </p:txBody>
          </p:sp>
        </mc:Choice>
        <mc:Fallback xmlns="">
          <p:sp>
            <p:nvSpPr>
              <p:cNvPr id="7" name="Rectangle 6"/>
              <p:cNvSpPr>
                <a:spLocks noRot="1" noChangeAspect="1" noMove="1" noResize="1" noEditPoints="1" noAdjustHandles="1" noChangeArrowheads="1" noChangeShapeType="1" noTextEdit="1"/>
              </p:cNvSpPr>
              <p:nvPr/>
            </p:nvSpPr>
            <p:spPr>
              <a:xfrm>
                <a:off x="4733811" y="2669831"/>
                <a:ext cx="4234942" cy="1388393"/>
              </a:xfrm>
              <a:prstGeom prst="rect">
                <a:avLst/>
              </a:prstGeom>
              <a:blipFill>
                <a:blip r:embed="rId3"/>
                <a:stretch>
                  <a:fillRect l="-144"/>
                </a:stretch>
              </a:blipFill>
            </p:spPr>
            <p:txBody>
              <a:bodyPr/>
              <a:lstStyle/>
              <a:p>
                <a:r>
                  <a:rPr lang="fr-FR">
                    <a:noFill/>
                  </a:rPr>
                  <a:t> </a:t>
                </a:r>
              </a:p>
            </p:txBody>
          </p:sp>
        </mc:Fallback>
      </mc:AlternateContent>
      <p:sp>
        <p:nvSpPr>
          <p:cNvPr id="6" name="Rectangle 5"/>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9" name="Tableau 8"/>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Arial" panose="020B0604020202020204" pitchFamily="34" charset="0"/>
                          <a:cs typeface="Arial" panose="020B0604020202020204" pitchFamily="34" charset="0"/>
                        </a:rPr>
                        <a:t>Contraintes appliquées sur l’aile</a:t>
                      </a:r>
                      <a:endParaRPr lang="fr-FR" sz="1200" dirty="0">
                        <a:solidFill>
                          <a:schemeClr val="bg1"/>
                        </a:solidFill>
                      </a:endParaRPr>
                    </a:p>
                  </a:txBody>
                  <a:tcPr marL="109728" marR="109728" marT="54864" marB="54864" anchor="c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latin typeface="Arial" panose="020B0604020202020204" pitchFamily="34" charset="0"/>
                          <a:ea typeface="+mn-ea"/>
                          <a:cs typeface="Arial" panose="020B0604020202020204" pitchFamily="34" charset="0"/>
                        </a:rPr>
                        <a:t>Application pratique</a:t>
                      </a:r>
                    </a:p>
                  </a:txBody>
                  <a:tcPr marL="109728" marR="109728" marT="54864" marB="54864" anchor="ctr">
                    <a:solidFill>
                      <a:schemeClr val="bg2">
                        <a:lumMod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544229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38951" y="255944"/>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a:t>
            </a:r>
            <a:r>
              <a:rPr lang="fr-FR" sz="3600" b="1" dirty="0" smtClean="0">
                <a:latin typeface="Arial" panose="020B0604020202020204" pitchFamily="34" charset="0"/>
                <a:cs typeface="Arial" panose="020B0604020202020204" pitchFamily="34" charset="0"/>
              </a:rPr>
              <a:t>construction</a:t>
            </a:r>
            <a:endParaRPr lang="fr-FR" sz="3600" dirty="0">
              <a:latin typeface="Arial" panose="020B0604020202020204" pitchFamily="34" charset="0"/>
              <a:cs typeface="Arial" panose="020B0604020202020204" pitchFamily="34" charset="0"/>
            </a:endParaRPr>
          </a:p>
        </p:txBody>
      </p:sp>
      <p:sp>
        <p:nvSpPr>
          <p:cNvPr id="3" name="Espace réservé du contenu 2"/>
          <p:cNvSpPr>
            <a:spLocks noGrp="1"/>
          </p:cNvSpPr>
          <p:nvPr>
            <p:ph idx="1"/>
          </p:nvPr>
        </p:nvSpPr>
        <p:spPr>
          <a:xfrm>
            <a:off x="838200" y="1825625"/>
            <a:ext cx="10515600" cy="1217826"/>
          </a:xfrm>
        </p:spPr>
        <p:txBody>
          <a:bodyPr>
            <a:noAutofit/>
          </a:bodyPr>
          <a:lstStyle/>
          <a:p>
            <a:r>
              <a:rPr lang="fr-FR" sz="1800" dirty="0"/>
              <a:t>Les éléments principaux constitutifs d’une aile sont :</a:t>
            </a:r>
          </a:p>
          <a:p>
            <a:pPr lvl="1"/>
            <a:r>
              <a:rPr lang="fr-FR" sz="1800" dirty="0"/>
              <a:t>les longerons ;</a:t>
            </a:r>
          </a:p>
          <a:p>
            <a:pPr lvl="1"/>
            <a:r>
              <a:rPr lang="fr-FR" sz="1800" dirty="0"/>
              <a:t>les nervures ;</a:t>
            </a:r>
          </a:p>
          <a:p>
            <a:pPr lvl="1"/>
            <a:r>
              <a:rPr lang="fr-FR" sz="1800" dirty="0"/>
              <a:t>le revêtement travaillant.</a:t>
            </a:r>
          </a:p>
          <a:p>
            <a:endParaRPr lang="fr-FR" sz="180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603" y="2434538"/>
            <a:ext cx="6155381" cy="3802311"/>
          </a:xfrm>
          <a:prstGeom prst="rect">
            <a:avLst/>
          </a:prstGeom>
        </p:spPr>
      </p:pic>
    </p:spTree>
    <p:extLst>
      <p:ext uri="{BB962C8B-B14F-4D97-AF65-F5344CB8AC3E}">
        <p14:creationId xmlns:p14="http://schemas.microsoft.com/office/powerpoint/2010/main" val="796734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30287" y="166343"/>
            <a:ext cx="7931425" cy="867327"/>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fr-FR" sz="3600" dirty="0" smtClean="0">
                <a:solidFill>
                  <a:schemeClr val="tx1"/>
                </a:solidFill>
              </a:rPr>
              <a:t>Efforts appliqués à la voilure en vol et au sol</a:t>
            </a:r>
            <a:endParaRPr lang="fr-FR" sz="3600" dirty="0">
              <a:solidFill>
                <a:schemeClr val="tx1"/>
              </a:solidFill>
            </a:endParaRPr>
          </a:p>
        </p:txBody>
      </p:sp>
      <p:graphicFrame>
        <p:nvGraphicFramePr>
          <p:cNvPr id="5" name="Tableau 4"/>
          <p:cNvGraphicFramePr>
            <a:graphicFrameLocks noGrp="1"/>
          </p:cNvGraphicFramePr>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6" name="Rectangle 5"/>
          <p:cNvSpPr/>
          <p:nvPr/>
        </p:nvSpPr>
        <p:spPr>
          <a:xfrm>
            <a:off x="483702" y="3141282"/>
            <a:ext cx="7348332" cy="88036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smtClean="0"/>
              <a:t>Ces forces engendrent sur les </a:t>
            </a:r>
            <a:r>
              <a:rPr lang="fr-FR" dirty="0"/>
              <a:t>différentes parties de la structure et notamment les ailes </a:t>
            </a:r>
            <a:r>
              <a:rPr lang="fr-FR" dirty="0" smtClean="0"/>
              <a:t>des </a:t>
            </a:r>
            <a:r>
              <a:rPr lang="fr-FR" dirty="0"/>
              <a:t>contraintes de nature variées. </a:t>
            </a:r>
            <a:endParaRPr lang="fr-FR" dirty="0" smtClean="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842" y="3117071"/>
            <a:ext cx="3737111" cy="2425931"/>
          </a:xfrm>
          <a:prstGeom prst="rect">
            <a:avLst/>
          </a:prstGeom>
        </p:spPr>
        <p:style>
          <a:lnRef idx="2">
            <a:schemeClr val="dk1"/>
          </a:lnRef>
          <a:fillRef idx="1">
            <a:schemeClr val="lt1"/>
          </a:fillRef>
          <a:effectRef idx="0">
            <a:schemeClr val="dk1"/>
          </a:effectRef>
          <a:fontRef idx="minor">
            <a:schemeClr val="dk1"/>
          </a:fontRef>
        </p:style>
      </p:pic>
      <p:sp>
        <p:nvSpPr>
          <p:cNvPr id="9" name="Rectangle 8"/>
          <p:cNvSpPr/>
          <p:nvPr/>
        </p:nvSpPr>
        <p:spPr>
          <a:xfrm>
            <a:off x="463824" y="1428324"/>
            <a:ext cx="11284228"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solidFill>
                  <a:schemeClr val="dk1"/>
                </a:solidFill>
              </a:rPr>
              <a:t>Lors de ses évolutions dans l'air un avion  subit </a:t>
            </a:r>
            <a:r>
              <a:rPr lang="fr-FR" dirty="0" smtClean="0">
                <a:solidFill>
                  <a:schemeClr val="dk1"/>
                </a:solidFill>
              </a:rPr>
              <a:t>:</a:t>
            </a:r>
            <a:endParaRPr lang="fr-FR" dirty="0">
              <a:solidFill>
                <a:schemeClr val="dk1"/>
              </a:solidFill>
            </a:endParaRPr>
          </a:p>
          <a:p>
            <a:pPr lvl="0"/>
            <a:r>
              <a:rPr lang="fr-FR" dirty="0">
                <a:solidFill>
                  <a:schemeClr val="tx1"/>
                </a:solidFill>
              </a:rPr>
              <a:t>Les forces dynamiques, dues à la vitesse (portance et trainée) ou dues à la propulsion (traction ou poussée) ;</a:t>
            </a:r>
          </a:p>
          <a:p>
            <a:pPr>
              <a:lnSpc>
                <a:spcPct val="150000"/>
              </a:lnSpc>
            </a:pPr>
            <a:r>
              <a:rPr lang="fr-FR" dirty="0" smtClean="0"/>
              <a:t>L</a:t>
            </a:r>
            <a:r>
              <a:rPr lang="fr-FR" dirty="0" smtClean="0">
                <a:solidFill>
                  <a:schemeClr val="dk1"/>
                </a:solidFill>
              </a:rPr>
              <a:t>es </a:t>
            </a:r>
            <a:r>
              <a:rPr lang="fr-FR" dirty="0">
                <a:solidFill>
                  <a:schemeClr val="dk1"/>
                </a:solidFill>
              </a:rPr>
              <a:t>effets des accélérations engendrées par les changements de trajectoire. </a:t>
            </a:r>
          </a:p>
          <a:p>
            <a:pPr lvl="0"/>
            <a:r>
              <a:rPr lang="fr-FR" dirty="0">
                <a:solidFill>
                  <a:schemeClr val="dk1"/>
                </a:solidFill>
              </a:rPr>
              <a:t>Les </a:t>
            </a:r>
            <a:r>
              <a:rPr lang="fr-FR" dirty="0" smtClean="0">
                <a:solidFill>
                  <a:schemeClr val="tx1"/>
                </a:solidFill>
              </a:rPr>
              <a:t> </a:t>
            </a:r>
            <a:r>
              <a:rPr lang="fr-FR" dirty="0">
                <a:solidFill>
                  <a:schemeClr val="tx1"/>
                </a:solidFill>
              </a:rPr>
              <a:t>forces statiques essentiellement du poids</a:t>
            </a:r>
          </a:p>
        </p:txBody>
      </p:sp>
    </p:spTree>
    <p:extLst>
      <p:ext uri="{BB962C8B-B14F-4D97-AF65-F5344CB8AC3E}">
        <p14:creationId xmlns:p14="http://schemas.microsoft.com/office/powerpoint/2010/main" val="1731676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848337" y="3461242"/>
            <a:ext cx="4890118" cy="309487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1738951" y="255944"/>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a:t>
            </a:r>
            <a:r>
              <a:rPr lang="fr-FR" sz="3600" b="1" dirty="0" smtClean="0">
                <a:latin typeface="Arial" panose="020B0604020202020204" pitchFamily="34" charset="0"/>
                <a:cs typeface="Arial" panose="020B0604020202020204" pitchFamily="34" charset="0"/>
              </a:rPr>
              <a:t>construction</a:t>
            </a:r>
            <a:endParaRPr lang="fr-FR" sz="3600" dirty="0">
              <a:latin typeface="Arial" panose="020B0604020202020204" pitchFamily="34" charset="0"/>
              <a:cs typeface="Arial" panose="020B0604020202020204" pitchFamily="34" charset="0"/>
            </a:endParaRPr>
          </a:p>
        </p:txBody>
      </p:sp>
      <p:sp>
        <p:nvSpPr>
          <p:cNvPr id="3" name="Rectangle 2"/>
          <p:cNvSpPr/>
          <p:nvPr/>
        </p:nvSpPr>
        <p:spPr>
          <a:xfrm>
            <a:off x="4652142" y="927219"/>
            <a:ext cx="1773242" cy="461665"/>
          </a:xfrm>
          <a:prstGeom prst="rect">
            <a:avLst/>
          </a:prstGeom>
        </p:spPr>
        <p:txBody>
          <a:bodyPr wrap="none">
            <a:spAutoFit/>
          </a:bodyPr>
          <a:lstStyle/>
          <a:p>
            <a:pPr marL="0" lvl="2" algn="ctr"/>
            <a:r>
              <a:rPr lang="fr-FR" sz="2400" b="1" dirty="0">
                <a:latin typeface="Arial" panose="020B0604020202020204" pitchFamily="34" charset="0"/>
                <a:cs typeface="Arial" panose="020B0604020202020204" pitchFamily="34" charset="0"/>
              </a:rPr>
              <a:t>Longerons</a:t>
            </a:r>
          </a:p>
        </p:txBody>
      </p:sp>
      <p:sp>
        <p:nvSpPr>
          <p:cNvPr id="6" name="Rectangle 5"/>
          <p:cNvSpPr/>
          <p:nvPr/>
        </p:nvSpPr>
        <p:spPr>
          <a:xfrm>
            <a:off x="329384" y="1702533"/>
            <a:ext cx="6096000" cy="369331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285750" indent="-285750">
              <a:buFont typeface="Wingdings" panose="05000000000000000000" pitchFamily="2" charset="2"/>
              <a:buChar char="Ø"/>
            </a:pPr>
            <a:r>
              <a:rPr lang="fr-FR" dirty="0"/>
              <a:t>De formes multiples et de constructions différentes</a:t>
            </a:r>
            <a:r>
              <a:rPr lang="fr-FR" dirty="0" smtClean="0"/>
              <a:t>,</a:t>
            </a:r>
          </a:p>
          <a:p>
            <a:pPr marL="285750" indent="-285750">
              <a:buFont typeface="Wingdings" panose="05000000000000000000" pitchFamily="2" charset="2"/>
              <a:buChar char="Ø"/>
            </a:pPr>
            <a:r>
              <a:rPr lang="fr-FR" dirty="0" smtClean="0"/>
              <a:t>Ils </a:t>
            </a:r>
            <a:r>
              <a:rPr lang="fr-FR" dirty="0"/>
              <a:t>constituent les éléments longitudinaux de taille.</a:t>
            </a:r>
          </a:p>
          <a:p>
            <a:pPr marL="285750" lvl="0" indent="-285750">
              <a:buFont typeface="Wingdings" panose="05000000000000000000" pitchFamily="2" charset="2"/>
              <a:buChar char="Ø"/>
            </a:pPr>
            <a:r>
              <a:rPr lang="fr-FR" dirty="0"/>
              <a:t>Le longeron est constitué : </a:t>
            </a:r>
          </a:p>
          <a:p>
            <a:pPr marL="461963" lvl="1" indent="-285750">
              <a:buFont typeface="Arial" panose="020B0604020202020204" pitchFamily="34" charset="0"/>
              <a:buChar char="•"/>
            </a:pPr>
            <a:r>
              <a:rPr lang="fr-FR" dirty="0"/>
              <a:t>de deux semelles qui absorbent principalement les contraintes de traction et compression ;</a:t>
            </a:r>
          </a:p>
          <a:p>
            <a:pPr marL="461963" lvl="1" indent="-285750">
              <a:buFont typeface="Arial" panose="020B0604020202020204" pitchFamily="34" charset="0"/>
              <a:buChar char="•"/>
            </a:pPr>
            <a:r>
              <a:rPr lang="fr-FR" dirty="0"/>
              <a:t>de une ou deux âmes qui résistent au cisaillement.</a:t>
            </a:r>
          </a:p>
          <a:p>
            <a:pPr marL="285750" lvl="0" indent="-285750">
              <a:buFont typeface="Wingdings" panose="05000000000000000000" pitchFamily="2" charset="2"/>
              <a:buChar char="Ø"/>
            </a:pPr>
            <a:r>
              <a:rPr lang="fr-FR" dirty="0"/>
              <a:t>Les alliages légers (Durai et Zicral) sont très utilisés pour leur </a:t>
            </a:r>
            <a:r>
              <a:rPr lang="fr-FR" dirty="0" smtClean="0"/>
              <a:t>réalisation</a:t>
            </a:r>
          </a:p>
          <a:p>
            <a:pPr marL="285750" lvl="0" indent="-285750">
              <a:buFont typeface="Wingdings" panose="05000000000000000000" pitchFamily="2" charset="2"/>
              <a:buChar char="Ø"/>
            </a:pPr>
            <a:r>
              <a:rPr lang="fr-FR" dirty="0" smtClean="0"/>
              <a:t>En </a:t>
            </a:r>
            <a:r>
              <a:rPr lang="fr-FR" dirty="0"/>
              <a:t>raison des contraintes qui augmentent vers l’emplanture, la section des longerons va croître du saumon vers le fuselage.</a:t>
            </a:r>
          </a:p>
          <a:p>
            <a:pPr marL="285750" lvl="0" indent="-285750">
              <a:buFont typeface="Wingdings" panose="05000000000000000000" pitchFamily="2" charset="2"/>
              <a:buChar char="Ø"/>
            </a:pPr>
            <a:r>
              <a:rPr lang="fr-FR" dirty="0"/>
              <a:t>Une aile peut comporter un ou plusieurs longerons.</a:t>
            </a:r>
          </a:p>
          <a:p>
            <a:endParaRPr lang="fr-FR"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8543" y="1103066"/>
            <a:ext cx="3423744" cy="2114920"/>
          </a:xfrm>
          <a:prstGeom prst="rect">
            <a:avLst/>
          </a:prstGeom>
        </p:spPr>
      </p:pic>
    </p:spTree>
    <p:extLst>
      <p:ext uri="{BB962C8B-B14F-4D97-AF65-F5344CB8AC3E}">
        <p14:creationId xmlns:p14="http://schemas.microsoft.com/office/powerpoint/2010/main" val="990891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r="2136"/>
          <a:stretch/>
        </p:blipFill>
        <p:spPr bwMode="auto">
          <a:xfrm>
            <a:off x="2875228" y="1825625"/>
            <a:ext cx="6303942" cy="4351338"/>
          </a:xfrm>
          <a:prstGeom prst="rect">
            <a:avLst/>
          </a:prstGeom>
          <a:ln/>
        </p:spPr>
        <p:style>
          <a:lnRef idx="2">
            <a:schemeClr val="dk1"/>
          </a:lnRef>
          <a:fillRef idx="1">
            <a:schemeClr val="lt1"/>
          </a:fillRef>
          <a:effectRef idx="0">
            <a:schemeClr val="dk1"/>
          </a:effectRef>
          <a:fontRef idx="minor">
            <a:schemeClr val="dk1"/>
          </a:fontRef>
        </p:style>
      </p:pic>
      <p:pic>
        <p:nvPicPr>
          <p:cNvPr id="5" name="Imag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3613" y="5338128"/>
            <a:ext cx="3131820" cy="838835"/>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6"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7" name="Rectangle 6"/>
          <p:cNvSpPr/>
          <p:nvPr/>
        </p:nvSpPr>
        <p:spPr>
          <a:xfrm>
            <a:off x="4988100" y="786182"/>
            <a:ext cx="2894960" cy="461665"/>
          </a:xfrm>
          <a:prstGeom prst="rect">
            <a:avLst/>
          </a:prstGeom>
        </p:spPr>
        <p:txBody>
          <a:bodyPr wrap="none">
            <a:spAutoFit/>
          </a:bodyPr>
          <a:lstStyle/>
          <a:p>
            <a:pPr marL="0" lvl="2" algn="ctr"/>
            <a:r>
              <a:rPr lang="fr-FR" sz="2400" b="1" dirty="0" smtClean="0">
                <a:latin typeface="Arial" panose="020B0604020202020204" pitchFamily="34" charset="0"/>
                <a:cs typeface="Arial" panose="020B0604020202020204" pitchFamily="34" charset="0"/>
              </a:rPr>
              <a:t>Type de longerons</a:t>
            </a:r>
            <a:endParaRPr lang="fr-F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8727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70452" y="754304"/>
            <a:ext cx="1521570" cy="424732"/>
          </a:xfrm>
        </p:spPr>
        <p:txBody>
          <a:bodyPr wrap="none">
            <a:spAutoFit/>
          </a:bodyPr>
          <a:lstStyle/>
          <a:p>
            <a:r>
              <a:rPr lang="fr-FR" sz="2400" b="1" dirty="0" smtClean="0">
                <a:latin typeface="Arial" panose="020B0604020202020204" pitchFamily="34" charset="0"/>
                <a:ea typeface="+mn-ea"/>
                <a:cs typeface="Arial" panose="020B0604020202020204" pitchFamily="34" charset="0"/>
              </a:rPr>
              <a:t>Nervures</a:t>
            </a:r>
            <a:endParaRPr lang="fr-FR" sz="2400" b="1" dirty="0">
              <a:latin typeface="Arial" panose="020B0604020202020204" pitchFamily="34" charset="0"/>
              <a:ea typeface="+mn-ea"/>
              <a:cs typeface="Arial" panose="020B0604020202020204" pitchFamily="34" charset="0"/>
            </a:endParaRPr>
          </a:p>
        </p:txBody>
      </p:sp>
      <p:sp>
        <p:nvSpPr>
          <p:cNvPr id="5"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120" y="966670"/>
            <a:ext cx="3252942" cy="2009412"/>
          </a:xfrm>
          <a:prstGeom prst="rect">
            <a:avLst/>
          </a:prstGeom>
        </p:spPr>
      </p:pic>
      <p:sp>
        <p:nvSpPr>
          <p:cNvPr id="3" name="Rectangle 2"/>
          <p:cNvSpPr/>
          <p:nvPr/>
        </p:nvSpPr>
        <p:spPr>
          <a:xfrm>
            <a:off x="174868" y="1971376"/>
            <a:ext cx="7115908"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buFont typeface="Arial" panose="020B0604020202020204" pitchFamily="34" charset="0"/>
              <a:buChar char="•"/>
            </a:pPr>
            <a:r>
              <a:rPr lang="fr-FR" dirty="0"/>
              <a:t>Eléments transversaux de </a:t>
            </a:r>
            <a:r>
              <a:rPr lang="fr-FR" dirty="0" smtClean="0"/>
              <a:t>l’aile</a:t>
            </a:r>
            <a:r>
              <a:rPr lang="fr-FR" dirty="0"/>
              <a:t>;</a:t>
            </a:r>
            <a:endParaRPr lang="fr-FR" dirty="0" smtClean="0"/>
          </a:p>
          <a:p>
            <a:pPr marL="285750" lvl="0" indent="-285750">
              <a:buFont typeface="Arial" panose="020B0604020202020204" pitchFamily="34" charset="0"/>
              <a:buChar char="•"/>
            </a:pPr>
            <a:r>
              <a:rPr lang="fr-FR" dirty="0" smtClean="0"/>
              <a:t>constituées </a:t>
            </a:r>
            <a:r>
              <a:rPr lang="fr-FR" dirty="0"/>
              <a:t>d’une âme et de deux </a:t>
            </a:r>
            <a:r>
              <a:rPr lang="fr-FR" dirty="0" smtClean="0"/>
              <a:t>semelles</a:t>
            </a:r>
            <a:r>
              <a:rPr lang="fr-FR" dirty="0"/>
              <a:t>;</a:t>
            </a:r>
            <a:endParaRPr lang="fr-FR" dirty="0" smtClean="0"/>
          </a:p>
          <a:p>
            <a:pPr marL="285750" lvl="0" indent="-285750">
              <a:buFont typeface="Arial" panose="020B0604020202020204" pitchFamily="34" charset="0"/>
              <a:buChar char="•"/>
            </a:pPr>
            <a:r>
              <a:rPr lang="fr-FR" dirty="0" smtClean="0"/>
              <a:t>donnent </a:t>
            </a:r>
            <a:r>
              <a:rPr lang="fr-FR" dirty="0"/>
              <a:t>la forme au </a:t>
            </a:r>
            <a:r>
              <a:rPr lang="fr-FR" dirty="0" smtClean="0"/>
              <a:t>profil;</a:t>
            </a:r>
          </a:p>
          <a:p>
            <a:pPr marL="285750" lvl="0" indent="-285750">
              <a:buFont typeface="Arial" panose="020B0604020202020204" pitchFamily="34" charset="0"/>
              <a:buChar char="•"/>
            </a:pPr>
            <a:r>
              <a:rPr lang="fr-FR" dirty="0" smtClean="0"/>
              <a:t>transmettent </a:t>
            </a:r>
            <a:r>
              <a:rPr lang="fr-FR" dirty="0"/>
              <a:t>aux longerons les efforts encaissés par le revêtement.</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1386" y="3854438"/>
            <a:ext cx="4178324" cy="2089162"/>
          </a:xfrm>
          <a:prstGeom prst="rect">
            <a:avLst/>
          </a:prstGeom>
        </p:spPr>
      </p:pic>
      <p:sp>
        <p:nvSpPr>
          <p:cNvPr id="9" name="Rectangle 8"/>
          <p:cNvSpPr/>
          <p:nvPr/>
        </p:nvSpPr>
        <p:spPr>
          <a:xfrm>
            <a:off x="322385" y="3964045"/>
            <a:ext cx="6096000"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solidFill>
                  <a:schemeClr val="dk1"/>
                </a:solidFill>
                <a:latin typeface="Arial" panose="020B0604020202020204" pitchFamily="34" charset="0"/>
                <a:cs typeface="Arial" panose="020B0604020202020204" pitchFamily="34" charset="0"/>
              </a:rPr>
              <a:t>En construction, on utilise trois types de nervures : </a:t>
            </a:r>
          </a:p>
          <a:p>
            <a:pPr marL="285750" lvl="3" indent="-285750">
              <a:buFont typeface="Arial" panose="020B0604020202020204" pitchFamily="34" charset="0"/>
              <a:buChar char="•"/>
            </a:pPr>
            <a:r>
              <a:rPr lang="fr-FR" dirty="0">
                <a:solidFill>
                  <a:schemeClr val="dk1"/>
                </a:solidFill>
                <a:latin typeface="Arial" panose="020B0604020202020204" pitchFamily="34" charset="0"/>
                <a:cs typeface="Arial" panose="020B0604020202020204" pitchFamily="34" charset="0"/>
              </a:rPr>
              <a:t>Nervures </a:t>
            </a:r>
            <a:r>
              <a:rPr lang="fr-FR" dirty="0" smtClean="0">
                <a:solidFill>
                  <a:schemeClr val="dk1"/>
                </a:solidFill>
                <a:latin typeface="Arial" panose="020B0604020202020204" pitchFamily="34" charset="0"/>
                <a:cs typeface="Arial" panose="020B0604020202020204" pitchFamily="34" charset="0"/>
              </a:rPr>
              <a:t>courantes</a:t>
            </a:r>
          </a:p>
          <a:p>
            <a:pPr marL="285750" lvl="3" indent="-285750">
              <a:buFont typeface="Arial" panose="020B0604020202020204" pitchFamily="34" charset="0"/>
              <a:buChar char="•"/>
            </a:pPr>
            <a:r>
              <a:rPr lang="fr-FR" dirty="0">
                <a:latin typeface="Arial" panose="020B0604020202020204" pitchFamily="34" charset="0"/>
                <a:cs typeface="Arial" panose="020B0604020202020204" pitchFamily="34" charset="0"/>
              </a:rPr>
              <a:t>Nervures </a:t>
            </a:r>
            <a:r>
              <a:rPr lang="fr-FR" dirty="0" smtClean="0">
                <a:latin typeface="Arial" panose="020B0604020202020204" pitchFamily="34" charset="0"/>
                <a:cs typeface="Arial" panose="020B0604020202020204" pitchFamily="34" charset="0"/>
              </a:rPr>
              <a:t>fortes</a:t>
            </a:r>
          </a:p>
          <a:p>
            <a:pPr marL="285750" lvl="3" indent="-285750">
              <a:buFont typeface="Arial" panose="020B0604020202020204" pitchFamily="34" charset="0"/>
              <a:buChar char="•"/>
            </a:pPr>
            <a:r>
              <a:rPr lang="fr-FR" dirty="0">
                <a:latin typeface="Arial" panose="020B0604020202020204" pitchFamily="34" charset="0"/>
                <a:cs typeface="Arial" panose="020B0604020202020204" pitchFamily="34" charset="0"/>
              </a:rPr>
              <a:t>Nervures </a:t>
            </a:r>
            <a:r>
              <a:rPr lang="fr-FR" dirty="0" smtClean="0">
                <a:latin typeface="Arial" panose="020B0604020202020204" pitchFamily="34" charset="0"/>
                <a:cs typeface="Arial" panose="020B0604020202020204" pitchFamily="34" charset="0"/>
              </a:rPr>
              <a:t>étanches.</a:t>
            </a:r>
            <a:endParaRPr lang="fr-FR"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7987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89099" y="754304"/>
            <a:ext cx="3078087" cy="424732"/>
          </a:xfrm>
        </p:spPr>
        <p:txBody>
          <a:bodyPr wrap="none">
            <a:spAutoFit/>
          </a:bodyPr>
          <a:lstStyle/>
          <a:p>
            <a:r>
              <a:rPr lang="fr-FR" sz="2400" b="1" dirty="0">
                <a:latin typeface="Arial" panose="020B0604020202020204" pitchFamily="34" charset="0"/>
                <a:ea typeface="+mn-ea"/>
                <a:cs typeface="Arial" panose="020B0604020202020204" pitchFamily="34" charset="0"/>
              </a:rPr>
              <a:t>Nervures courantes</a:t>
            </a: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71599" y="3410047"/>
            <a:ext cx="4572001" cy="257962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598" y="1834750"/>
            <a:ext cx="3252942" cy="2009412"/>
          </a:xfrm>
          <a:prstGeom prst="rect">
            <a:avLst/>
          </a:prstGeom>
        </p:spPr>
        <p:style>
          <a:lnRef idx="2">
            <a:schemeClr val="dk1"/>
          </a:lnRef>
          <a:fillRef idx="1">
            <a:schemeClr val="lt1"/>
          </a:fillRef>
          <a:effectRef idx="0">
            <a:schemeClr val="dk1"/>
          </a:effectRef>
          <a:fontRef idx="minor">
            <a:schemeClr val="dk1"/>
          </a:fontRef>
        </p:style>
      </p:pic>
      <p:sp>
        <p:nvSpPr>
          <p:cNvPr id="3" name="Rectangle 2"/>
          <p:cNvSpPr/>
          <p:nvPr/>
        </p:nvSpPr>
        <p:spPr>
          <a:xfrm>
            <a:off x="561730" y="1971376"/>
            <a:ext cx="7115908"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lvl="3"/>
            <a:r>
              <a:rPr lang="fr-FR" dirty="0">
                <a:latin typeface="Arial" panose="020B0604020202020204" pitchFamily="34" charset="0"/>
                <a:cs typeface="Arial" panose="020B0604020202020204" pitchFamily="34" charset="0"/>
              </a:rPr>
              <a:t>Assurent le maintien du profil et la rigidité générale, elles sont réalisées en alliage léger (Dural et Zicral) par des tôles raidies.</a:t>
            </a: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6216" y="4390569"/>
            <a:ext cx="4178324" cy="208916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84895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46430" y="647657"/>
            <a:ext cx="2678723" cy="380145"/>
          </a:xfrm>
        </p:spPr>
        <p:txBody>
          <a:bodyPr>
            <a:normAutofit fontScale="90000"/>
          </a:bodyPr>
          <a:lstStyle/>
          <a:p>
            <a:r>
              <a:rPr lang="fr-FR" sz="2400" b="1" dirty="0">
                <a:latin typeface="Arial" panose="020B0604020202020204" pitchFamily="34" charset="0"/>
                <a:ea typeface="+mn-ea"/>
                <a:cs typeface="Arial" panose="020B0604020202020204" pitchFamily="34" charset="0"/>
              </a:rPr>
              <a:t>Nervures</a:t>
            </a:r>
            <a:r>
              <a:rPr lang="fr-FR" i="1" dirty="0"/>
              <a:t> </a:t>
            </a:r>
            <a:r>
              <a:rPr lang="fr-FR" sz="2400" b="1" dirty="0" smtClean="0">
                <a:latin typeface="Arial" panose="020B0604020202020204" pitchFamily="34" charset="0"/>
                <a:ea typeface="+mn-ea"/>
                <a:cs typeface="Arial" panose="020B0604020202020204" pitchFamily="34" charset="0"/>
              </a:rPr>
              <a:t>fortes</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734551" y="1251523"/>
            <a:ext cx="6656536" cy="213327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3" name="Rectangle 2"/>
          <p:cNvSpPr/>
          <p:nvPr/>
        </p:nvSpPr>
        <p:spPr>
          <a:xfrm>
            <a:off x="1887415" y="3608522"/>
            <a:ext cx="8065477" cy="2585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Placées sur les sections soumises à fortes contraintes </a:t>
            </a:r>
            <a:r>
              <a:rPr lang="fr-FR" dirty="0" smtClean="0">
                <a:latin typeface="Arial" panose="020B0604020202020204" pitchFamily="34" charset="0"/>
                <a:cs typeface="Arial" panose="020B0604020202020204" pitchFamily="34" charset="0"/>
              </a:rPr>
              <a:t>localisées:</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Fixations GTR</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A</a:t>
            </a:r>
            <a:r>
              <a:rPr lang="fr-FR" dirty="0" smtClean="0">
                <a:latin typeface="Arial" panose="020B0604020202020204" pitchFamily="34" charset="0"/>
                <a:cs typeface="Arial" panose="020B0604020202020204" pitchFamily="34" charset="0"/>
              </a:rPr>
              <a:t>ilerons</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S</a:t>
            </a:r>
            <a:r>
              <a:rPr lang="fr-FR" dirty="0" smtClean="0">
                <a:latin typeface="Arial" panose="020B0604020202020204" pitchFamily="34" charset="0"/>
                <a:cs typeface="Arial" panose="020B0604020202020204" pitchFamily="34" charset="0"/>
              </a:rPr>
              <a:t>poilers</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volets</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T</a:t>
            </a:r>
            <a:r>
              <a:rPr lang="fr-FR" dirty="0" smtClean="0">
                <a:latin typeface="Arial" panose="020B0604020202020204" pitchFamily="34" charset="0"/>
                <a:cs typeface="Arial" panose="020B0604020202020204" pitchFamily="34" charset="0"/>
              </a:rPr>
              <a:t>rain </a:t>
            </a:r>
            <a:r>
              <a:rPr lang="fr-FR" dirty="0">
                <a:latin typeface="Arial" panose="020B0604020202020204" pitchFamily="34" charset="0"/>
                <a:cs typeface="Arial" panose="020B0604020202020204" pitchFamily="34" charset="0"/>
              </a:rPr>
              <a:t>d’atterrissages,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Emplanture…</a:t>
            </a:r>
          </a:p>
          <a:p>
            <a:r>
              <a:rPr lang="fr-FR" dirty="0">
                <a:latin typeface="Arial" panose="020B0604020202020204" pitchFamily="34" charset="0"/>
                <a:cs typeface="Arial" panose="020B0604020202020204" pitchFamily="34" charset="0"/>
              </a:rPr>
              <a:t>R</a:t>
            </a:r>
            <a:r>
              <a:rPr lang="fr-FR" dirty="0" smtClean="0">
                <a:latin typeface="Arial" panose="020B0604020202020204" pitchFamily="34" charset="0"/>
                <a:cs typeface="Arial" panose="020B0604020202020204" pitchFamily="34" charset="0"/>
              </a:rPr>
              <a:t>éalisées </a:t>
            </a:r>
            <a:r>
              <a:rPr lang="fr-FR" dirty="0">
                <a:latin typeface="Arial" panose="020B0604020202020204" pitchFamily="34" charset="0"/>
                <a:cs typeface="Arial" panose="020B0604020202020204" pitchFamily="34" charset="0"/>
              </a:rPr>
              <a:t>sous forme de poutres en treillis, ou pièce monobloc forgée et usinée</a:t>
            </a:r>
            <a:r>
              <a:rPr lang="fr-FR" dirty="0" smtClean="0">
                <a:latin typeface="Arial" panose="020B0604020202020204" pitchFamily="34" charset="0"/>
                <a:cs typeface="Arial" panose="020B0604020202020204" pitchFamily="34" charset="0"/>
              </a:rPr>
              <a:t>.</a:t>
            </a:r>
            <a:endParaRPr lang="fr-FR"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8875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782688" y="1459234"/>
            <a:ext cx="7140426" cy="271001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3211311" y="4657631"/>
            <a:ext cx="6609502" cy="369332"/>
          </a:xfrm>
          <a:prstGeom prst="rect">
            <a:avLst/>
          </a:prstGeom>
        </p:spPr>
        <p:txBody>
          <a:bodyPr wrap="none">
            <a:spAutoFit/>
          </a:bodyPr>
          <a:lstStyle/>
          <a:p>
            <a:pPr marL="0" lvl="3"/>
            <a:r>
              <a:rPr lang="fr-FR" dirty="0">
                <a:latin typeface="Arial" panose="020B0604020202020204" pitchFamily="34" charset="0"/>
                <a:cs typeface="Arial" panose="020B0604020202020204" pitchFamily="34" charset="0"/>
              </a:rPr>
              <a:t>Situées à chaque extrémité des réservoirs structuraux de l’aile </a:t>
            </a:r>
          </a:p>
        </p:txBody>
      </p:sp>
      <p:sp>
        <p:nvSpPr>
          <p:cNvPr id="5" name="Titre 1"/>
          <p:cNvSpPr txBox="1">
            <a:spLocks/>
          </p:cNvSpPr>
          <p:nvPr/>
        </p:nvSpPr>
        <p:spPr>
          <a:xfrm>
            <a:off x="4837694" y="786182"/>
            <a:ext cx="3356737" cy="379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b="1" dirty="0" smtClean="0">
                <a:latin typeface="Arial" panose="020B0604020202020204" pitchFamily="34" charset="0"/>
                <a:ea typeface="+mn-ea"/>
                <a:cs typeface="Arial" panose="020B0604020202020204" pitchFamily="34" charset="0"/>
              </a:rPr>
              <a:t>Nervures</a:t>
            </a:r>
            <a:r>
              <a:rPr lang="fr-FR" sz="2400" i="1" dirty="0" smtClean="0">
                <a:latin typeface="Arial" panose="020B0604020202020204" pitchFamily="34" charset="0"/>
                <a:cs typeface="Arial" panose="020B0604020202020204" pitchFamily="34" charset="0"/>
              </a:rPr>
              <a:t> </a:t>
            </a:r>
            <a:r>
              <a:rPr lang="fr-FR" sz="2400" b="1" dirty="0" smtClean="0">
                <a:latin typeface="Arial" panose="020B0604020202020204" pitchFamily="34" charset="0"/>
                <a:ea typeface="+mn-ea"/>
                <a:cs typeface="Arial" panose="020B0604020202020204" pitchFamily="34" charset="0"/>
              </a:rPr>
              <a:t>étanche</a:t>
            </a:r>
            <a:endParaRPr lang="fr-FR" sz="2400" dirty="0">
              <a:latin typeface="Arial" panose="020B0604020202020204" pitchFamily="34" charset="0"/>
              <a:cs typeface="Arial" panose="020B0604020202020204" pitchFamily="34" charset="0"/>
            </a:endParaRPr>
          </a:p>
        </p:txBody>
      </p:sp>
      <p:sp>
        <p:nvSpPr>
          <p:cNvPr id="6" name="Titre 1"/>
          <p:cNvSpPr txBox="1">
            <a:spLocks/>
          </p:cNvSpPr>
          <p:nvPr/>
        </p:nvSpPr>
        <p:spPr>
          <a:xfrm>
            <a:off x="2459309"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323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46819" y="130406"/>
            <a:ext cx="3056353" cy="514106"/>
          </a:xfrm>
        </p:spPr>
        <p:txBody>
          <a:bodyPr>
            <a:normAutofit/>
          </a:bodyPr>
          <a:lstStyle/>
          <a:p>
            <a:r>
              <a:rPr lang="fr-FR" sz="2400" b="1" dirty="0"/>
              <a:t>Revêtement </a:t>
            </a:r>
            <a:r>
              <a:rPr lang="fr-FR" sz="2400" b="1" dirty="0" smtClean="0"/>
              <a:t>travaillant</a:t>
            </a:r>
            <a:endParaRPr lang="fr-FR" sz="2400" dirty="0"/>
          </a:p>
        </p:txBody>
      </p:sp>
      <p:sp>
        <p:nvSpPr>
          <p:cNvPr id="3" name="Rectangle 2"/>
          <p:cNvSpPr/>
          <p:nvPr/>
        </p:nvSpPr>
        <p:spPr>
          <a:xfrm>
            <a:off x="923313" y="814453"/>
            <a:ext cx="10971323"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Sur les structures modernes, il encaisse la plus grande partie des </a:t>
            </a:r>
            <a:r>
              <a:rPr lang="fr-FR" dirty="0" smtClean="0">
                <a:latin typeface="Arial" panose="020B0604020202020204" pitchFamily="34" charset="0"/>
                <a:cs typeface="Arial" panose="020B0604020202020204" pitchFamily="34" charset="0"/>
              </a:rPr>
              <a:t>contraintes:  </a:t>
            </a:r>
            <a:r>
              <a:rPr lang="fr-FR" dirty="0">
                <a:latin typeface="Arial" panose="020B0604020202020204" pitchFamily="34" charset="0"/>
                <a:cs typeface="Arial" panose="020B0604020202020204" pitchFamily="34" charset="0"/>
              </a:rPr>
              <a:t>torsion, flexion, compression ou traction </a:t>
            </a:r>
            <a:endParaRPr lang="fr-FR" dirty="0" smtClean="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Son </a:t>
            </a:r>
            <a:r>
              <a:rPr lang="fr-FR" dirty="0">
                <a:latin typeface="Arial" panose="020B0604020202020204" pitchFamily="34" charset="0"/>
                <a:cs typeface="Arial" panose="020B0604020202020204" pitchFamily="34" charset="0"/>
              </a:rPr>
              <a:t>raidissement est obligatoire, particulièrement dans le sens longitudinal de </a:t>
            </a:r>
            <a:r>
              <a:rPr lang="fr-FR" dirty="0" smtClean="0">
                <a:latin typeface="Arial" panose="020B0604020202020204" pitchFamily="34" charset="0"/>
                <a:cs typeface="Arial" panose="020B0604020202020204" pitchFamily="34" charset="0"/>
              </a:rPr>
              <a:t>l’aile.</a:t>
            </a:r>
            <a:endParaRPr lang="fr-FR"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La rigidité </a:t>
            </a:r>
            <a:r>
              <a:rPr lang="fr-FR" dirty="0">
                <a:latin typeface="Arial" panose="020B0604020202020204" pitchFamily="34" charset="0"/>
                <a:cs typeface="Arial" panose="020B0604020202020204" pitchFamily="34" charset="0"/>
              </a:rPr>
              <a:t>est obtenue soit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la fixation (rivetage, collage ou soudage) de raidisseurs (lisses ou listons) sur la face interne du revêtement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le revêtement intégral, qui est réalisé par usinage dans la masse pu par usinage chimique (A300).</a:t>
            </a:r>
          </a:p>
          <a:p>
            <a:pPr marL="285750" lvl="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raidissement transversal est assuré par les nervures</a:t>
            </a:r>
          </a:p>
        </p:txBody>
      </p:sp>
      <p:sp>
        <p:nvSpPr>
          <p:cNvPr id="4" name="Rectangle 3"/>
          <p:cNvSpPr/>
          <p:nvPr/>
        </p:nvSpPr>
        <p:spPr>
          <a:xfrm>
            <a:off x="1623637" y="5866993"/>
            <a:ext cx="2422458"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cs typeface="Arial" panose="020B0604020202020204" pitchFamily="34" charset="0"/>
              </a:rPr>
              <a:t>Fixation  des raidisseurs</a:t>
            </a:r>
            <a:endParaRPr lang="fr-FR" dirty="0"/>
          </a:p>
        </p:txBody>
      </p:sp>
      <p:grpSp>
        <p:nvGrpSpPr>
          <p:cNvPr id="9" name="Zone de dessin 165"/>
          <p:cNvGrpSpPr/>
          <p:nvPr/>
        </p:nvGrpSpPr>
        <p:grpSpPr>
          <a:xfrm>
            <a:off x="5046819" y="4092123"/>
            <a:ext cx="3481719" cy="1685290"/>
            <a:chOff x="0" y="0"/>
            <a:chExt cx="5117465" cy="1685290"/>
          </a:xfrm>
        </p:grpSpPr>
        <p:sp>
          <p:nvSpPr>
            <p:cNvPr id="10" name="Rectangle 9"/>
            <p:cNvSpPr/>
            <p:nvPr/>
          </p:nvSpPr>
          <p:spPr>
            <a:xfrm>
              <a:off x="0" y="0"/>
              <a:ext cx="5117465" cy="1685290"/>
            </a:xfrm>
            <a:prstGeom prst="rect">
              <a:avLst/>
            </a:prstGeom>
            <a:ln w="19050">
              <a:solidFill>
                <a:schemeClr val="tx1"/>
              </a:solidFill>
            </a:ln>
          </p:spPr>
        </p:sp>
        <p:pic>
          <p:nvPicPr>
            <p:cNvPr id="11" name="Imag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09" y="63995"/>
              <a:ext cx="2345055" cy="495564"/>
            </a:xfrm>
            <a:prstGeom prst="rect">
              <a:avLst/>
            </a:prstGeom>
            <a:noFill/>
            <a:ln>
              <a:noFill/>
            </a:ln>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2732131" y="27278"/>
              <a:ext cx="2269774" cy="628650"/>
            </a:xfrm>
            <a:prstGeom prst="rect">
              <a:avLst/>
            </a:prstGeom>
            <a:noFill/>
            <a:ln>
              <a:noFill/>
            </a:ln>
          </p:spPr>
        </p:pic>
        <p:pic>
          <p:nvPicPr>
            <p:cNvPr id="13" name="Image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956" y="514348"/>
              <a:ext cx="1655624" cy="1109736"/>
            </a:xfrm>
            <a:prstGeom prst="rect">
              <a:avLst/>
            </a:prstGeom>
            <a:noFill/>
            <a:ln>
              <a:noFill/>
            </a:ln>
          </p:spPr>
        </p:pic>
      </p:grpSp>
      <p:grpSp>
        <p:nvGrpSpPr>
          <p:cNvPr id="14" name="Zone de dessin 164"/>
          <p:cNvGrpSpPr/>
          <p:nvPr/>
        </p:nvGrpSpPr>
        <p:grpSpPr>
          <a:xfrm>
            <a:off x="812326" y="4092123"/>
            <a:ext cx="4045080" cy="1685290"/>
            <a:chOff x="0" y="0"/>
            <a:chExt cx="5090160" cy="701040"/>
          </a:xfrm>
        </p:grpSpPr>
        <p:sp>
          <p:nvSpPr>
            <p:cNvPr id="15" name="Rectangle 14"/>
            <p:cNvSpPr/>
            <p:nvPr/>
          </p:nvSpPr>
          <p:spPr>
            <a:xfrm>
              <a:off x="0" y="0"/>
              <a:ext cx="5090160" cy="701040"/>
            </a:xfrm>
            <a:prstGeom prst="rect">
              <a:avLst/>
            </a:prstGeom>
            <a:ln w="15875">
              <a:solidFill>
                <a:schemeClr val="tx1"/>
              </a:solidFill>
            </a:ln>
          </p:spPr>
        </p:sp>
        <p:grpSp>
          <p:nvGrpSpPr>
            <p:cNvPr id="16" name="Groupe 15"/>
            <p:cNvGrpSpPr/>
            <p:nvPr/>
          </p:nvGrpSpPr>
          <p:grpSpPr>
            <a:xfrm>
              <a:off x="61415" y="49647"/>
              <a:ext cx="4988020" cy="651393"/>
              <a:chOff x="61415" y="49647"/>
              <a:chExt cx="4988020" cy="651393"/>
            </a:xfrm>
          </p:grpSpPr>
          <p:pic>
            <p:nvPicPr>
              <p:cNvPr id="17" name="Image 1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15" y="97155"/>
                <a:ext cx="2178050" cy="603885"/>
              </a:xfrm>
              <a:prstGeom prst="rect">
                <a:avLst/>
              </a:prstGeom>
              <a:noFill/>
              <a:ln>
                <a:noFill/>
              </a:ln>
            </p:spPr>
          </p:pic>
          <p:pic>
            <p:nvPicPr>
              <p:cNvPr id="18" name="Image 17"/>
              <p:cNvPicPr/>
              <p:nvPr/>
            </p:nvPicPr>
            <p:blipFill>
              <a:blip r:embed="rId7">
                <a:extLst>
                  <a:ext uri="{28A0092B-C50C-407E-A947-70E740481C1C}">
                    <a14:useLocalDpi xmlns:a14="http://schemas.microsoft.com/office/drawing/2010/main" val="0"/>
                  </a:ext>
                </a:extLst>
              </a:blip>
              <a:srcRect/>
              <a:stretch>
                <a:fillRect/>
              </a:stretch>
            </p:blipFill>
            <p:spPr bwMode="auto">
              <a:xfrm>
                <a:off x="2643420" y="49647"/>
                <a:ext cx="2406015" cy="528955"/>
              </a:xfrm>
              <a:prstGeom prst="rect">
                <a:avLst/>
              </a:prstGeom>
              <a:noFill/>
              <a:ln>
                <a:noFill/>
              </a:ln>
            </p:spPr>
          </p:pic>
        </p:grpSp>
      </p:grpSp>
      <p:sp>
        <p:nvSpPr>
          <p:cNvPr id="19" name="Rectangle 18"/>
          <p:cNvSpPr/>
          <p:nvPr/>
        </p:nvSpPr>
        <p:spPr>
          <a:xfrm>
            <a:off x="5961529" y="5806314"/>
            <a:ext cx="2076209"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cs typeface="Arial" panose="020B0604020202020204" pitchFamily="34" charset="0"/>
              </a:rPr>
              <a:t>revêtement </a:t>
            </a:r>
            <a:r>
              <a:rPr lang="fr-FR" dirty="0" err="1" smtClean="0">
                <a:latin typeface="Times New Roman" panose="02020603050405020304" pitchFamily="18" charset="0"/>
                <a:ea typeface="Calibri" panose="020F0502020204030204" pitchFamily="34" charset="0"/>
                <a:cs typeface="Arial" panose="020B0604020202020204" pitchFamily="34" charset="0"/>
              </a:rPr>
              <a:t>intégrala</a:t>
            </a:r>
            <a:endParaRPr lang="fr-FR" dirty="0"/>
          </a:p>
        </p:txBody>
      </p:sp>
      <p:pic>
        <p:nvPicPr>
          <p:cNvPr id="20" name="Espace réservé du contenu 3"/>
          <p:cNvPicPr>
            <a:picLocks noGrp="1"/>
          </p:cNvPicPr>
          <p:nvPr>
            <p:ph idx="1"/>
          </p:nvPr>
        </p:nvPicPr>
        <p:blipFill>
          <a:blip r:embed="rId8" cstate="print">
            <a:extLst>
              <a:ext uri="{28A0092B-C50C-407E-A947-70E740481C1C}">
                <a14:useLocalDpi xmlns:a14="http://schemas.microsoft.com/office/drawing/2010/main" val="0"/>
              </a:ext>
            </a:extLst>
          </a:blip>
          <a:srcRect/>
          <a:stretch>
            <a:fillRect/>
          </a:stretch>
        </p:blipFill>
        <p:spPr bwMode="auto">
          <a:xfrm>
            <a:off x="8706566" y="4095027"/>
            <a:ext cx="3188070" cy="1682386"/>
          </a:xfrm>
          <a:prstGeom prst="rect">
            <a:avLst/>
          </a:prstGeom>
          <a:ln/>
        </p:spPr>
        <p:style>
          <a:lnRef idx="2">
            <a:schemeClr val="dk1"/>
          </a:lnRef>
          <a:fillRef idx="1">
            <a:schemeClr val="lt1"/>
          </a:fillRef>
          <a:effectRef idx="0">
            <a:schemeClr val="dk1"/>
          </a:effectRef>
          <a:fontRef idx="minor">
            <a:schemeClr val="dk1"/>
          </a:fontRef>
        </p:style>
      </p:pic>
      <p:sp>
        <p:nvSpPr>
          <p:cNvPr id="21" name="Rectangle 20"/>
          <p:cNvSpPr/>
          <p:nvPr/>
        </p:nvSpPr>
        <p:spPr>
          <a:xfrm>
            <a:off x="8925865" y="5826450"/>
            <a:ext cx="2749471"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raidissement transversal </a:t>
            </a:r>
          </a:p>
        </p:txBody>
      </p:sp>
    </p:spTree>
    <p:extLst>
      <p:ext uri="{BB962C8B-B14F-4D97-AF65-F5344CB8AC3E}">
        <p14:creationId xmlns:p14="http://schemas.microsoft.com/office/powerpoint/2010/main" val="34516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723" y="294787"/>
            <a:ext cx="3786554" cy="549275"/>
          </a:xfrm>
        </p:spPr>
        <p:txBody>
          <a:bodyPr>
            <a:normAutofit fontScale="90000"/>
          </a:bodyPr>
          <a:lstStyle/>
          <a:p>
            <a:pPr algn="ctr"/>
            <a:r>
              <a:rPr lang="fr-FR" b="1" dirty="0"/>
              <a:t>Types de </a:t>
            </a:r>
            <a:r>
              <a:rPr lang="fr-FR" b="1" dirty="0" smtClean="0"/>
              <a:t>voilure</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479323" y="1918790"/>
            <a:ext cx="4319953" cy="300490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4465555" y="808153"/>
            <a:ext cx="3523722" cy="461665"/>
          </a:xfrm>
          <a:prstGeom prst="rect">
            <a:avLst/>
          </a:prstGeom>
        </p:spPr>
        <p:txBody>
          <a:bodyPr wrap="none">
            <a:spAutoFit/>
          </a:bodyPr>
          <a:lstStyle/>
          <a:p>
            <a:pPr marL="0" lvl="3"/>
            <a:r>
              <a:rPr lang="fr-FR" sz="2400" dirty="0">
                <a:latin typeface="Arial" panose="020B0604020202020204" pitchFamily="34" charset="0"/>
                <a:cs typeface="Arial" panose="020B0604020202020204" pitchFamily="34" charset="0"/>
              </a:rPr>
              <a:t>Structure </a:t>
            </a:r>
            <a:r>
              <a:rPr lang="fr-FR" sz="2400" dirty="0" err="1">
                <a:latin typeface="Arial" panose="020B0604020202020204" pitchFamily="34" charset="0"/>
                <a:cs typeface="Arial" panose="020B0604020202020204" pitchFamily="34" charset="0"/>
              </a:rPr>
              <a:t>multilongerons</a:t>
            </a:r>
            <a:endParaRPr lang="fr-FR" sz="2400" dirty="0">
              <a:latin typeface="Arial" panose="020B0604020202020204" pitchFamily="34" charset="0"/>
              <a:cs typeface="Arial" panose="020B0604020202020204" pitchFamily="34" charset="0"/>
            </a:endParaRPr>
          </a:p>
        </p:txBody>
      </p:sp>
      <p:sp>
        <p:nvSpPr>
          <p:cNvPr id="6" name="Rectangle 5"/>
          <p:cNvSpPr/>
          <p:nvPr/>
        </p:nvSpPr>
        <p:spPr>
          <a:xfrm>
            <a:off x="228600" y="1918791"/>
            <a:ext cx="6910754" cy="30008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Un, deux (ou trois) longerons constituent, avec les nervures et le revêtement fortement raidi (lisses ou revêtement intégral), un caisson.</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 La flexion verticale est encaissée par le revêtement et les semelles des longerons (traction-compression). </a:t>
            </a:r>
            <a:endParaRPr lang="fr-FR"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torsion est encaissée par l'ensemble du caisson (cisaillement).</a:t>
            </a:r>
          </a:p>
        </p:txBody>
      </p:sp>
    </p:spTree>
    <p:extLst>
      <p:ext uri="{BB962C8B-B14F-4D97-AF65-F5344CB8AC3E}">
        <p14:creationId xmlns:p14="http://schemas.microsoft.com/office/powerpoint/2010/main" val="3705145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43501" y="681648"/>
            <a:ext cx="2945422" cy="672367"/>
          </a:xfrm>
        </p:spPr>
        <p:txBody>
          <a:bodyPr>
            <a:noAutofit/>
          </a:bodyPr>
          <a:lstStyle/>
          <a:p>
            <a:r>
              <a:rPr lang="fr-FR" sz="2400" dirty="0">
                <a:latin typeface="Arial" panose="020B0604020202020204" pitchFamily="34" charset="0"/>
                <a:cs typeface="Arial" panose="020B0604020202020204" pitchFamily="34" charset="0"/>
              </a:rPr>
              <a:t>Structure </a:t>
            </a:r>
            <a:r>
              <a:rPr lang="fr-FR" sz="2400" dirty="0" smtClean="0">
                <a:latin typeface="Arial" panose="020B0604020202020204" pitchFamily="34" charset="0"/>
                <a:cs typeface="Arial" panose="020B0604020202020204" pitchFamily="34" charset="0"/>
              </a:rPr>
              <a:t>caisson</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262445" y="1598967"/>
            <a:ext cx="4445511" cy="3538560"/>
          </a:xfrm>
          <a:prstGeom prst="rect">
            <a:avLst/>
          </a:prstGeom>
          <a:noFill/>
          <a:ln w="19050">
            <a:solidFill>
              <a:schemeClr val="tx1"/>
            </a:solidFill>
          </a:ln>
        </p:spPr>
      </p:pic>
      <p:sp>
        <p:nvSpPr>
          <p:cNvPr id="5" name="Rectangle 4"/>
          <p:cNvSpPr/>
          <p:nvPr/>
        </p:nvSpPr>
        <p:spPr>
          <a:xfrm>
            <a:off x="234461" y="1827572"/>
            <a:ext cx="6869724" cy="29495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En augmentant considérablement l'épaisseur et la rigidité du revêtement, celui-ci fait office de </a:t>
            </a:r>
            <a:r>
              <a:rPr lang="fr-FR" dirty="0" smtClean="0">
                <a:latin typeface="Arial" panose="020B0604020202020204" pitchFamily="34" charset="0"/>
                <a:cs typeface="Arial" panose="020B0604020202020204" pitchFamily="34" charset="0"/>
              </a:rPr>
              <a:t>semelle</a:t>
            </a:r>
          </a:p>
          <a:p>
            <a:pPr>
              <a:lnSpc>
                <a:spcPct val="150000"/>
              </a:lnSpc>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longeron est réduit à une âme simple.</a:t>
            </a:r>
          </a:p>
          <a:p>
            <a:pPr>
              <a:lnSpc>
                <a:spcPct val="150000"/>
              </a:lnSpc>
            </a:pPr>
            <a:r>
              <a:rPr lang="fr-FR" dirty="0">
                <a:latin typeface="Arial" panose="020B0604020202020204" pitchFamily="34" charset="0"/>
                <a:cs typeface="Arial" panose="020B0604020202020204" pitchFamily="34" charset="0"/>
              </a:rPr>
              <a:t>Toutes les contraintes sont encaissées par le revêtement ;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Cette </a:t>
            </a:r>
            <a:r>
              <a:rPr lang="fr-FR" dirty="0">
                <a:latin typeface="Arial" panose="020B0604020202020204" pitchFamily="34" charset="0"/>
                <a:cs typeface="Arial" panose="020B0604020202020204" pitchFamily="34" charset="0"/>
              </a:rPr>
              <a:t>structure comporte presque toute la matière à la périphérie du profil,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qui lui confère une grande inertie, donc une grande rigidité. </a:t>
            </a:r>
          </a:p>
        </p:txBody>
      </p:sp>
    </p:spTree>
    <p:extLst>
      <p:ext uri="{BB962C8B-B14F-4D97-AF65-F5344CB8AC3E}">
        <p14:creationId xmlns:p14="http://schemas.microsoft.com/office/powerpoint/2010/main" val="334346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07169" y="312372"/>
            <a:ext cx="2977662" cy="549275"/>
          </a:xfrm>
        </p:spPr>
        <p:txBody>
          <a:bodyPr>
            <a:normAutofit/>
          </a:bodyPr>
          <a:lstStyle/>
          <a:p>
            <a:r>
              <a:rPr lang="fr-FR" sz="2400" b="1" i="1" dirty="0" smtClean="0"/>
              <a:t>Structure supersonique</a:t>
            </a:r>
            <a:endParaRPr lang="fr-FR" sz="2400" dirty="0"/>
          </a:p>
        </p:txBody>
      </p:sp>
      <p:sp>
        <p:nvSpPr>
          <p:cNvPr id="7" name="ZoneTexte 6"/>
          <p:cNvSpPr txBox="1"/>
          <p:nvPr/>
        </p:nvSpPr>
        <p:spPr>
          <a:xfrm>
            <a:off x="1400907" y="1175101"/>
            <a:ext cx="994117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lvl="0"/>
            <a:r>
              <a:rPr lang="fr-FR" dirty="0">
                <a:latin typeface="Arial" panose="020B0604020202020204" pitchFamily="34" charset="0"/>
                <a:cs typeface="Arial" panose="020B0604020202020204" pitchFamily="34" charset="0"/>
              </a:rPr>
              <a:t>Elle est soumise proportionnellement aux mêmes contraintes qu'une structure subsonique</a:t>
            </a:r>
          </a:p>
          <a:p>
            <a:pPr lvl="0"/>
            <a:r>
              <a:rPr lang="fr-FR" dirty="0">
                <a:latin typeface="Arial" panose="020B0604020202020204" pitchFamily="34" charset="0"/>
                <a:cs typeface="Arial" panose="020B0604020202020204" pitchFamily="34" charset="0"/>
              </a:rPr>
              <a:t>L’effet de la température d’impact qui engendre une contrainte thermique donc « du fluage ».</a:t>
            </a:r>
          </a:p>
        </p:txBody>
      </p:sp>
      <p:sp>
        <p:nvSpPr>
          <p:cNvPr id="8" name="ZoneTexte 7"/>
          <p:cNvSpPr txBox="1"/>
          <p:nvPr/>
        </p:nvSpPr>
        <p:spPr>
          <a:xfrm>
            <a:off x="1400907" y="2572352"/>
            <a:ext cx="9941170"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fr-FR"/>
            </a:defPPr>
            <a:lvl1pPr lvl="0">
              <a:defRPr>
                <a:solidFill>
                  <a:schemeClr val="dk1"/>
                </a:solidFill>
                <a:latin typeface="Arial" panose="020B060402020202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L’échauffement cinétique provoque </a:t>
            </a:r>
            <a:r>
              <a:rPr lang="fr-FR" dirty="0" smtClean="0"/>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diminution des caractéristiques mécaniques des matériaux </a:t>
            </a:r>
            <a:r>
              <a:rPr lang="fr-FR"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un </a:t>
            </a:r>
            <a:r>
              <a:rPr lang="fr-FR" dirty="0">
                <a:latin typeface="Arial" panose="020B0604020202020204" pitchFamily="34" charset="0"/>
                <a:cs typeface="Arial" panose="020B0604020202020204" pitchFamily="34" charset="0"/>
              </a:rPr>
              <a:t>échauffement superficiel plus rapide que réchauffement interne qui entraîne des dilatations différentielles </a:t>
            </a:r>
            <a:r>
              <a:rPr lang="fr-FR"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du </a:t>
            </a:r>
            <a:r>
              <a:rPr lang="fr-FR" dirty="0">
                <a:latin typeface="Arial" panose="020B0604020202020204" pitchFamily="34" charset="0"/>
                <a:cs typeface="Arial" panose="020B0604020202020204" pitchFamily="34" charset="0"/>
              </a:rPr>
              <a:t>fluage sur les points d’assemblages.</a:t>
            </a:r>
          </a:p>
        </p:txBody>
      </p:sp>
      <p:sp>
        <p:nvSpPr>
          <p:cNvPr id="9" name="ZoneTexte 8"/>
          <p:cNvSpPr txBox="1"/>
          <p:nvPr/>
        </p:nvSpPr>
        <p:spPr>
          <a:xfrm>
            <a:off x="1400907" y="4800600"/>
            <a:ext cx="9536723"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fr-FR"/>
            </a:defPPr>
            <a:lvl1pPr lvl="0">
              <a:defRPr>
                <a:solidFill>
                  <a:schemeClr val="dk1"/>
                </a:solidFill>
                <a:latin typeface="Arial" panose="020B060402020202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lvl="4">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En conséquence </a:t>
            </a:r>
            <a:r>
              <a:rPr lang="fr-FR" dirty="0" smtClean="0"/>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matériaux utilisés doivent résister à la température </a:t>
            </a:r>
            <a:r>
              <a:rPr lang="fr-FR" dirty="0" smtClean="0">
                <a:latin typeface="Arial" panose="020B0604020202020204" pitchFamily="34" charset="0"/>
                <a:cs typeface="Arial" panose="020B0604020202020204" pitchFamily="34" charset="0"/>
              </a:rPr>
              <a:t>soutenue;</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des </a:t>
            </a:r>
            <a:r>
              <a:rPr lang="fr-FR" dirty="0">
                <a:latin typeface="Arial" panose="020B0604020202020204" pitchFamily="34" charset="0"/>
                <a:cs typeface="Arial" panose="020B0604020202020204" pitchFamily="34" charset="0"/>
              </a:rPr>
              <a:t>conceptions structurales différentes sont appliquées dans la fabrication pour permettre la dilatation ; </a:t>
            </a:r>
          </a:p>
        </p:txBody>
      </p:sp>
      <p:sp>
        <p:nvSpPr>
          <p:cNvPr id="10" name="Flèche vers le bas 9"/>
          <p:cNvSpPr/>
          <p:nvPr/>
        </p:nvSpPr>
        <p:spPr>
          <a:xfrm>
            <a:off x="5943600" y="1987062"/>
            <a:ext cx="42789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e bas 10"/>
          <p:cNvSpPr/>
          <p:nvPr/>
        </p:nvSpPr>
        <p:spPr>
          <a:xfrm>
            <a:off x="5943600" y="4196540"/>
            <a:ext cx="42789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7561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65174" y="285613"/>
            <a:ext cx="6218583" cy="8076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Les contrainte mécaniques </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509" y="1511127"/>
            <a:ext cx="8073912" cy="1689273"/>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5" name="Rectangle 4"/>
              <p:cNvSpPr/>
              <p:nvPr/>
            </p:nvSpPr>
            <p:spPr>
              <a:xfrm>
                <a:off x="921026" y="3419058"/>
                <a:ext cx="10369826" cy="2947730"/>
              </a:xfrm>
              <a:prstGeom prst="rect">
                <a:avLst/>
              </a:prstGeom>
            </p:spPr>
            <p:txBody>
              <a:bodyPr wrap="square">
                <a:spAutoFit/>
              </a:bodyPr>
              <a:lstStyle/>
              <a:p>
                <a:pPr>
                  <a:lnSpc>
                    <a:spcPct val="150000"/>
                  </a:lnSpc>
                </a:pPr>
                <a:r>
                  <a:rPr lang="fr-FR" dirty="0"/>
                  <a:t>Le phénomène qui se produit au niveau de la structure moléculaire est appelé une contrainte. </a:t>
                </a:r>
              </a:p>
              <a:p>
                <a:pPr>
                  <a:lnSpc>
                    <a:spcPct val="150000"/>
                  </a:lnSpc>
                </a:pPr>
                <a:r>
                  <a:rPr lang="fr-FR" dirty="0"/>
                  <a:t>Plus la charge est importante plus la contrainte est élevée. </a:t>
                </a:r>
              </a:p>
              <a:p>
                <a:pPr>
                  <a:lnSpc>
                    <a:spcPct val="150000"/>
                  </a:lnSpc>
                </a:pPr>
                <a:r>
                  <a:rPr lang="fr-FR" dirty="0" smtClean="0"/>
                  <a:t>Plus </a:t>
                </a:r>
                <a:r>
                  <a:rPr lang="fr-FR" dirty="0"/>
                  <a:t>la surface sur laquelle s’applique cette charge est importante, plus la contrainte est faible.</a:t>
                </a:r>
              </a:p>
              <a:p>
                <a:pPr>
                  <a:lnSpc>
                    <a:spcPct val="150000"/>
                  </a:lnSpc>
                </a:pPr>
                <a:r>
                  <a:rPr lang="fr-FR" dirty="0"/>
                  <a:t>Les contraintes sont donc proportionnelles aux forces appliquées </a:t>
                </a:r>
                <a:r>
                  <a:rPr lang="fr-FR" dirty="0" smtClean="0"/>
                  <a:t>et </a:t>
                </a:r>
                <a:r>
                  <a:rPr lang="fr-FR" dirty="0"/>
                  <a:t>inversent proportionnelles aux sections sur lesquelles ces forces agissent. </a:t>
                </a:r>
                <a:endParaRPr lang="fr-FR" dirty="0" smtClean="0"/>
              </a:p>
              <a:p>
                <a:pPr>
                  <a:lnSpc>
                    <a:spcPct val="150000"/>
                  </a:lnSpc>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𝜎</m:t>
                      </m:r>
                      <m:r>
                        <a:rPr lang="fr-FR">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𝐹</m:t>
                          </m:r>
                        </m:num>
                        <m:den>
                          <m:r>
                            <a:rPr lang="fr-FR" i="1">
                              <a:latin typeface="Cambria Math" panose="02040503050406030204" pitchFamily="18" charset="0"/>
                            </a:rPr>
                            <m:t>𝑆</m:t>
                          </m:r>
                        </m:den>
                      </m:f>
                    </m:oMath>
                  </m:oMathPara>
                </a14:m>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921026" y="3419058"/>
                <a:ext cx="10369826" cy="2947730"/>
              </a:xfrm>
              <a:prstGeom prst="rect">
                <a:avLst/>
              </a:prstGeom>
              <a:blipFill>
                <a:blip r:embed="rId4"/>
                <a:stretch>
                  <a:fillRect l="-470"/>
                </a:stretch>
              </a:blipFill>
            </p:spPr>
            <p:txBody>
              <a:bodyPr/>
              <a:lstStyle/>
              <a:p>
                <a:r>
                  <a:rPr lang="fr-FR">
                    <a:noFill/>
                  </a:rPr>
                  <a:t> </a:t>
                </a:r>
              </a:p>
            </p:txBody>
          </p:sp>
        </mc:Fallback>
      </mc:AlternateContent>
    </p:spTree>
    <p:extLst>
      <p:ext uri="{BB962C8B-B14F-4D97-AF65-F5344CB8AC3E}">
        <p14:creationId xmlns:p14="http://schemas.microsoft.com/office/powerpoint/2010/main" val="3371400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12277" y="647456"/>
            <a:ext cx="10023231" cy="564783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18199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63815" y="277202"/>
            <a:ext cx="5791200" cy="777875"/>
          </a:xfrm>
        </p:spPr>
        <p:txBody>
          <a:bodyPr>
            <a:normAutofit/>
          </a:bodyPr>
          <a:lstStyle/>
          <a:p>
            <a:r>
              <a:rPr lang="fr-FR" b="1" dirty="0"/>
              <a:t>Assemblage </a:t>
            </a:r>
            <a:r>
              <a:rPr lang="fr-FR" b="1" dirty="0" smtClean="0"/>
              <a:t>Aile-Moteur</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79956" y="1575361"/>
            <a:ext cx="5169877" cy="287141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980395" y="1024852"/>
            <a:ext cx="4616970" cy="461665"/>
          </a:xfrm>
          <a:prstGeom prst="rect">
            <a:avLst/>
          </a:prstGeom>
        </p:spPr>
        <p:txBody>
          <a:bodyPr wrap="none">
            <a:spAutoFit/>
          </a:bodyPr>
          <a:lstStyle/>
          <a:p>
            <a:pPr marL="0" lvl="3"/>
            <a:r>
              <a:rPr lang="fr-FR" sz="2400" dirty="0">
                <a:latin typeface="Arial" panose="020B0604020202020204" pitchFamily="34" charset="0"/>
                <a:cs typeface="Arial" panose="020B0604020202020204" pitchFamily="34" charset="0"/>
              </a:rPr>
              <a:t>GTR directement fixé sous l’aile </a:t>
            </a:r>
          </a:p>
        </p:txBody>
      </p:sp>
      <p:pic>
        <p:nvPicPr>
          <p:cNvPr id="7" name="Image 6"/>
          <p:cNvPicPr>
            <a:picLocks noChangeAspect="1"/>
          </p:cNvPicPr>
          <p:nvPr/>
        </p:nvPicPr>
        <p:blipFill rotWithShape="1">
          <a:blip r:embed="rId4">
            <a:extLst>
              <a:ext uri="{28A0092B-C50C-407E-A947-70E740481C1C}">
                <a14:useLocalDpi xmlns:a14="http://schemas.microsoft.com/office/drawing/2010/main" val="0"/>
              </a:ext>
            </a:extLst>
          </a:blip>
          <a:srcRect l="13727" r="12537"/>
          <a:stretch/>
        </p:blipFill>
        <p:spPr>
          <a:xfrm>
            <a:off x="6471140" y="4908669"/>
            <a:ext cx="2620109" cy="1828801"/>
          </a:xfrm>
          <a:prstGeom prst="rect">
            <a:avLst/>
          </a:prstGeom>
        </p:spPr>
      </p:pic>
      <p:sp>
        <p:nvSpPr>
          <p:cNvPr id="8" name="Rectangle 7"/>
          <p:cNvSpPr/>
          <p:nvPr/>
        </p:nvSpPr>
        <p:spPr>
          <a:xfrm>
            <a:off x="8290139" y="4446777"/>
            <a:ext cx="1949510" cy="369332"/>
          </a:xfrm>
          <a:prstGeom prst="rect">
            <a:avLst/>
          </a:prstGeom>
        </p:spPr>
        <p:txBody>
          <a:bodyPr wrap="square">
            <a:spAutoFit/>
          </a:bodyPr>
          <a:lstStyle/>
          <a:p>
            <a:r>
              <a:rPr lang="fr-FR" dirty="0" smtClean="0"/>
              <a:t>Exemple </a:t>
            </a:r>
            <a:r>
              <a:rPr lang="fr-FR" dirty="0"/>
              <a:t>: B737</a:t>
            </a:r>
          </a:p>
        </p:txBody>
      </p:sp>
      <p:sp>
        <p:nvSpPr>
          <p:cNvPr id="9" name="Rectangle 8"/>
          <p:cNvSpPr/>
          <p:nvPr/>
        </p:nvSpPr>
        <p:spPr>
          <a:xfrm>
            <a:off x="192880" y="1683636"/>
            <a:ext cx="6096000" cy="4801314"/>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fr-FR" dirty="0">
                <a:latin typeface="Arial" panose="020B0604020202020204" pitchFamily="34" charset="0"/>
                <a:cs typeface="Arial" panose="020B0604020202020204" pitchFamily="34" charset="0"/>
              </a:rPr>
              <a:t>Sur les avions commerciaux actuels on trouve plusieurs types d’assemblage</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Le GTR est fixé sous l’aile par deux ferrures :</a:t>
            </a:r>
          </a:p>
          <a:p>
            <a:pPr marL="2857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la ferrure avant fixée sur le longeron avant possède deux points de fixation GTR qui transmettent la poussée ;</a:t>
            </a:r>
          </a:p>
          <a:p>
            <a:pPr marL="2857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la ferrure arrière fixée sur le longeron arrière possède un point de fixation GTR qui assure sa suspension</a:t>
            </a:r>
            <a:r>
              <a:rPr lang="fr-FR" dirty="0" smtClean="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Les trois points de fixation GTR sont équipés chacun d’un amortisseur qui absorbe les vibrations et autorise la dilatation des carters</a:t>
            </a:r>
            <a:r>
              <a:rPr lang="fr-FR" dirty="0" smtClean="0">
                <a:latin typeface="Arial" panose="020B0604020202020204" pitchFamily="34" charset="0"/>
                <a:cs typeface="Arial" panose="020B0604020202020204" pitchFamily="34" charset="0"/>
              </a:rPr>
              <a:t>.</a:t>
            </a:r>
          </a:p>
          <a:p>
            <a:pPr lvl="0"/>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Des tôles pare-feu, supérieures et latérales isolent la zone moteur de l’aile et constituent un bouclier thermique et mécanique (acier inox, inconel, titane...) :</a:t>
            </a: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8461" y="4908670"/>
            <a:ext cx="2495550" cy="1828800"/>
          </a:xfrm>
          <a:prstGeom prst="rect">
            <a:avLst/>
          </a:prstGeom>
        </p:spPr>
      </p:pic>
    </p:spTree>
    <p:extLst>
      <p:ext uri="{BB962C8B-B14F-4D97-AF65-F5344CB8AC3E}">
        <p14:creationId xmlns:p14="http://schemas.microsoft.com/office/powerpoint/2010/main" val="13332852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5893" y="734401"/>
            <a:ext cx="5668108" cy="496521"/>
          </a:xfrm>
        </p:spPr>
        <p:txBody>
          <a:bodyPr>
            <a:normAutofit/>
          </a:bodyPr>
          <a:lstStyle/>
          <a:p>
            <a:pPr algn="ctr"/>
            <a:r>
              <a:rPr lang="fr-FR" sz="2400" b="1" dirty="0">
                <a:latin typeface="Arial" panose="020B0604020202020204" pitchFamily="34" charset="0"/>
                <a:cs typeface="Arial" panose="020B0604020202020204" pitchFamily="34" charset="0"/>
              </a:rPr>
              <a:t>GTR suspendu sous </a:t>
            </a:r>
            <a:r>
              <a:rPr lang="fr-FR" sz="2400" b="1" dirty="0" smtClean="0">
                <a:latin typeface="Arial" panose="020B0604020202020204" pitchFamily="34" charset="0"/>
                <a:cs typeface="Arial" panose="020B0604020202020204" pitchFamily="34" charset="0"/>
              </a:rPr>
              <a:t>l’aile</a:t>
            </a:r>
            <a:endParaRPr lang="fr-FR" sz="2400" b="1" dirty="0">
              <a:latin typeface="Arial" panose="020B0604020202020204" pitchFamily="34" charset="0"/>
              <a:cs typeface="Arial" panose="020B0604020202020204" pitchFamily="34" charset="0"/>
            </a:endParaRPr>
          </a:p>
        </p:txBody>
      </p:sp>
      <p:pic>
        <p:nvPicPr>
          <p:cNvPr id="5" name="Image 4"/>
          <p:cNvPicPr>
            <a:picLocks noChangeAspect="1"/>
          </p:cNvPicPr>
          <p:nvPr/>
        </p:nvPicPr>
        <p:blipFill rotWithShape="1">
          <a:blip r:embed="rId3"/>
          <a:srcRect r="56331" b="58194"/>
          <a:stretch/>
        </p:blipFill>
        <p:spPr>
          <a:xfrm>
            <a:off x="8343940" y="982661"/>
            <a:ext cx="3209260" cy="2583328"/>
          </a:xfrm>
          <a:prstGeom prst="rect">
            <a:avLst/>
          </a:prstGeom>
        </p:spPr>
      </p:pic>
      <p:pic>
        <p:nvPicPr>
          <p:cNvPr id="6" name="Image 5"/>
          <p:cNvPicPr>
            <a:picLocks noChangeAspect="1"/>
          </p:cNvPicPr>
          <p:nvPr/>
        </p:nvPicPr>
        <p:blipFill rotWithShape="1">
          <a:blip r:embed="rId3"/>
          <a:srcRect l="37095" t="64975" r="5377" b="2248"/>
          <a:stretch/>
        </p:blipFill>
        <p:spPr>
          <a:xfrm>
            <a:off x="8109506" y="3177208"/>
            <a:ext cx="3678127" cy="1465352"/>
          </a:xfrm>
          <a:prstGeom prst="rect">
            <a:avLst/>
          </a:prstGeom>
        </p:spPr>
      </p:pic>
      <p:sp>
        <p:nvSpPr>
          <p:cNvPr id="8" name="Rectangle 7"/>
          <p:cNvSpPr/>
          <p:nvPr/>
        </p:nvSpPr>
        <p:spPr>
          <a:xfrm>
            <a:off x="240418" y="1679368"/>
            <a:ext cx="7611207" cy="480131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Exemples : A300, B747, A330, DC10</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Ce type de fixation est très utilisé par la plupart des constructeurs</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La fixation se fait par une structure dite « mât de liaison », de constitution identique à celle de l’aile (longerons - nervures - revêtement)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Elle  </a:t>
            </a:r>
            <a:r>
              <a:rPr lang="fr-FR" dirty="0">
                <a:latin typeface="Arial" panose="020B0604020202020204" pitchFamily="34" charset="0"/>
                <a:cs typeface="Arial" panose="020B0604020202020204" pitchFamily="34" charset="0"/>
              </a:rPr>
              <a:t>est boulonné sur le longeron avant et sur deux nervures fortes de l’aile.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poussée est transmise à l’aile par une ferrure spéciale</a:t>
            </a:r>
            <a:r>
              <a:rPr lang="fr-FR" dirty="0" smtClean="0">
                <a:latin typeface="Arial" panose="020B0604020202020204" pitchFamily="34" charset="0"/>
                <a:cs typeface="Arial" panose="020B0604020202020204" pitchFamily="34" charset="0"/>
              </a:rPr>
              <a:t>.</a:t>
            </a:r>
          </a:p>
          <a:p>
            <a:r>
              <a:rPr lang="fr-FR" dirty="0" smtClean="0">
                <a:solidFill>
                  <a:schemeClr val="tx1"/>
                </a:solidFill>
                <a:latin typeface="Arial" panose="020B0604020202020204" pitchFamily="34" charset="0"/>
                <a:cs typeface="Arial" panose="020B0604020202020204" pitchFamily="34" charset="0"/>
              </a:rPr>
              <a:t>Le </a:t>
            </a:r>
            <a:r>
              <a:rPr lang="fr-FR" dirty="0">
                <a:solidFill>
                  <a:schemeClr val="tx1"/>
                </a:solidFill>
                <a:latin typeface="Arial" panose="020B0604020202020204" pitchFamily="34" charset="0"/>
                <a:cs typeface="Arial" panose="020B0604020202020204" pitchFamily="34" charset="0"/>
              </a:rPr>
              <a:t>GTR est fixé au mât par deux points :</a:t>
            </a:r>
          </a:p>
          <a:p>
            <a:pPr marL="171450" indent="-171450">
              <a:buFontTx/>
              <a:buChar char="-"/>
            </a:pPr>
            <a:r>
              <a:rPr lang="fr-FR" dirty="0">
                <a:solidFill>
                  <a:schemeClr val="tx1"/>
                </a:solidFill>
                <a:latin typeface="Arial" panose="020B0604020202020204" pitchFamily="34" charset="0"/>
                <a:cs typeface="Arial" panose="020B0604020202020204" pitchFamily="34" charset="0"/>
              </a:rPr>
              <a:t>La fixation avant assure la transmission de la poussée à l’aide d’une bride fixe et rigide boulonnée sur la partie avant du compresseur HP. </a:t>
            </a:r>
          </a:p>
          <a:p>
            <a:pPr marL="171450" indent="-171450">
              <a:buFontTx/>
              <a:buChar char="-"/>
            </a:pPr>
            <a:r>
              <a:rPr lang="fr-FR" dirty="0">
                <a:solidFill>
                  <a:schemeClr val="tx1"/>
                </a:solidFill>
                <a:latin typeface="Arial" panose="020B0604020202020204" pitchFamily="34" charset="0"/>
                <a:cs typeface="Arial" panose="020B0604020202020204" pitchFamily="34" charset="0"/>
              </a:rPr>
              <a:t>La fixation arrière assure le maintien et la suspension du GTR à l’aide de trois bielles </a:t>
            </a:r>
          </a:p>
          <a:p>
            <a:r>
              <a:rPr lang="fr-FR" dirty="0">
                <a:solidFill>
                  <a:schemeClr val="tx1"/>
                </a:solidFill>
                <a:latin typeface="Arial" panose="020B0604020202020204" pitchFamily="34" charset="0"/>
                <a:cs typeface="Arial" panose="020B0604020202020204" pitchFamily="34" charset="0"/>
              </a:rPr>
              <a:t>Des cloisons pare-feu supérieure et arrière (inconel, titane...) isolent le GTR de l’aile constituant un blindage mécanique et thermique.</a:t>
            </a:r>
          </a:p>
          <a:p>
            <a:endParaRPr lang="fr-FR" dirty="0">
              <a:latin typeface="Arial" panose="020B0604020202020204" pitchFamily="34" charset="0"/>
              <a:cs typeface="Arial" panose="020B0604020202020204" pitchFamily="34" charset="0"/>
            </a:endParaRPr>
          </a:p>
        </p:txBody>
      </p:sp>
      <p:pic>
        <p:nvPicPr>
          <p:cNvPr id="9" name="Espace réservé du contenu 3"/>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8109506" y="4283700"/>
            <a:ext cx="3936008" cy="241065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88108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19615" t="17046" r="41968" b="6979"/>
          <a:stretch/>
        </p:blipFill>
        <p:spPr>
          <a:xfrm>
            <a:off x="2532185" y="30265"/>
            <a:ext cx="7156938" cy="6616720"/>
          </a:xfrm>
          <a:prstGeom prst="rect">
            <a:avLst/>
          </a:prstGeom>
        </p:spPr>
      </p:pic>
    </p:spTree>
    <p:extLst>
      <p:ext uri="{BB962C8B-B14F-4D97-AF65-F5344CB8AC3E}">
        <p14:creationId xmlns:p14="http://schemas.microsoft.com/office/powerpoint/2010/main" val="2597179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89964" y="417881"/>
            <a:ext cx="2309446" cy="813044"/>
          </a:xfrm>
        </p:spPr>
        <p:txBody>
          <a:bodyPr>
            <a:normAutofit/>
          </a:bodyPr>
          <a:lstStyle/>
          <a:p>
            <a:r>
              <a:rPr lang="fr-FR" sz="2400" b="1" i="1" dirty="0"/>
              <a:t>Fixation des </a:t>
            </a:r>
            <a:r>
              <a:rPr lang="fr-FR" sz="2400" b="1" i="1" dirty="0" smtClean="0"/>
              <a:t>GTP</a:t>
            </a:r>
            <a:endParaRPr lang="fr-FR" sz="2400" dirty="0"/>
          </a:p>
        </p:txBody>
      </p:sp>
      <p:pic>
        <p:nvPicPr>
          <p:cNvPr id="4" name="Image 3"/>
          <p:cNvPicPr/>
          <p:nvPr/>
        </p:nvPicPr>
        <p:blipFill rotWithShape="1">
          <a:blip r:embed="rId3" cstate="print">
            <a:extLst>
              <a:ext uri="{28A0092B-C50C-407E-A947-70E740481C1C}">
                <a14:useLocalDpi xmlns:a14="http://schemas.microsoft.com/office/drawing/2010/main" val="0"/>
              </a:ext>
            </a:extLst>
          </a:blip>
          <a:srcRect r="7270" b="51173"/>
          <a:stretch/>
        </p:blipFill>
        <p:spPr bwMode="auto">
          <a:xfrm>
            <a:off x="537222" y="1220434"/>
            <a:ext cx="3974586" cy="2268831"/>
          </a:xfrm>
          <a:prstGeom prst="rect">
            <a:avLst/>
          </a:prstGeom>
          <a:ln/>
        </p:spPr>
        <p:style>
          <a:lnRef idx="2">
            <a:schemeClr val="dk1"/>
          </a:lnRef>
          <a:fillRef idx="1">
            <a:schemeClr val="lt1"/>
          </a:fillRef>
          <a:effectRef idx="0">
            <a:schemeClr val="dk1"/>
          </a:effectRef>
          <a:fontRef idx="minor">
            <a:schemeClr val="dk1"/>
          </a:fontRef>
        </p:style>
      </p:pic>
      <p:pic>
        <p:nvPicPr>
          <p:cNvPr id="5" name="Image 4"/>
          <p:cNvPicPr/>
          <p:nvPr/>
        </p:nvPicPr>
        <p:blipFill rotWithShape="1">
          <a:blip r:embed="rId3" cstate="print">
            <a:extLst>
              <a:ext uri="{28A0092B-C50C-407E-A947-70E740481C1C}">
                <a14:useLocalDpi xmlns:a14="http://schemas.microsoft.com/office/drawing/2010/main" val="0"/>
              </a:ext>
            </a:extLst>
          </a:blip>
          <a:srcRect l="13551" t="48747" r="10306"/>
          <a:stretch/>
        </p:blipFill>
        <p:spPr bwMode="auto">
          <a:xfrm>
            <a:off x="4812786" y="1220434"/>
            <a:ext cx="3263802" cy="2268831"/>
          </a:xfrm>
          <a:prstGeom prst="rect">
            <a:avLst/>
          </a:prstGeom>
          <a:ln/>
        </p:spPr>
        <p:style>
          <a:lnRef idx="2">
            <a:schemeClr val="dk1"/>
          </a:lnRef>
          <a:fillRef idx="1">
            <a:schemeClr val="lt1"/>
          </a:fillRef>
          <a:effectRef idx="0">
            <a:schemeClr val="dk1"/>
          </a:effectRef>
          <a:fontRef idx="minor">
            <a:schemeClr val="dk1"/>
          </a:fontRef>
        </p:style>
      </p:pic>
      <p:sp>
        <p:nvSpPr>
          <p:cNvPr id="7" name="Rectangle 6"/>
          <p:cNvSpPr/>
          <p:nvPr/>
        </p:nvSpPr>
        <p:spPr>
          <a:xfrm>
            <a:off x="334108" y="3686482"/>
            <a:ext cx="11586052" cy="2862322"/>
          </a:xfrm>
          <a:prstGeom prst="rect">
            <a:avLst/>
          </a:prstGeom>
        </p:spPr>
        <p:txBody>
          <a:bodyPr wrap="square">
            <a:spAutoFit/>
          </a:bodyPr>
          <a:lstStyle/>
          <a:p>
            <a:r>
              <a:rPr lang="fr-FR" dirty="0">
                <a:latin typeface="Arial" panose="020B0604020202020204" pitchFamily="34" charset="0"/>
                <a:cs typeface="Arial" panose="020B0604020202020204" pitchFamily="34" charset="0"/>
              </a:rPr>
              <a:t>Exemple : ATR 42</a:t>
            </a:r>
          </a:p>
          <a:p>
            <a:pPr lvl="0"/>
            <a:r>
              <a:rPr lang="fr-FR" dirty="0">
                <a:latin typeface="Arial" panose="020B0604020202020204" pitchFamily="34" charset="0"/>
                <a:cs typeface="Arial" panose="020B0604020202020204" pitchFamily="34" charset="0"/>
              </a:rPr>
              <a:t>Les groupes turbopropulseurs sont généralement fixés sur l’aile à l’aide d’un châssis tubulaire appelé « bâti moteur ».</a:t>
            </a:r>
          </a:p>
          <a:p>
            <a:pPr lvl="0"/>
            <a:r>
              <a:rPr lang="fr-FR" dirty="0">
                <a:latin typeface="Arial" panose="020B0604020202020204" pitchFamily="34" charset="0"/>
                <a:cs typeface="Arial" panose="020B0604020202020204" pitchFamily="34" charset="0"/>
              </a:rPr>
              <a:t>Ce châssis est fixé directement de façon rigide sur le longeron avant et les nervures fortes, par des chapes et des boulons.</a:t>
            </a:r>
          </a:p>
          <a:p>
            <a:pPr lvl="0"/>
            <a:r>
              <a:rPr lang="fr-FR" dirty="0">
                <a:latin typeface="Arial" panose="020B0604020202020204" pitchFamily="34" charset="0"/>
                <a:cs typeface="Arial" panose="020B0604020202020204" pitchFamily="34" charset="0"/>
              </a:rPr>
              <a:t>Il est réalisé en tubes (titane ou acier soudés et, porte à l’avant et à l’arrière plusieurs points de fixations qui assurent la transmission de la traction hélice, ainsi que son couple et le poids du moteur</a:t>
            </a:r>
          </a:p>
          <a:p>
            <a:r>
              <a:rPr lang="fr-FR" dirty="0">
                <a:latin typeface="Arial" panose="020B0604020202020204" pitchFamily="34" charset="0"/>
                <a:cs typeface="Arial" panose="020B0604020202020204" pitchFamily="34" charset="0"/>
              </a:rPr>
              <a:t>Tous ces points sont équipés d’amortisseurs (</a:t>
            </a:r>
            <a:r>
              <a:rPr lang="fr-FR" dirty="0" err="1">
                <a:latin typeface="Arial" panose="020B0604020202020204" pitchFamily="34" charset="0"/>
                <a:cs typeface="Arial" panose="020B0604020202020204" pitchFamily="34" charset="0"/>
              </a:rPr>
              <a:t>silent</a:t>
            </a:r>
            <a:r>
              <a:rPr lang="fr-FR" dirty="0">
                <a:latin typeface="Arial" panose="020B0604020202020204" pitchFamily="34" charset="0"/>
                <a:cs typeface="Arial" panose="020B0604020202020204" pitchFamily="34" charset="0"/>
              </a:rPr>
              <a:t> bloc) qui absorbent une importante partie des vibrations moteur évitant ainsi leur transmission dans l’aile.</a:t>
            </a:r>
          </a:p>
          <a:p>
            <a:r>
              <a:rPr lang="fr-FR" dirty="0">
                <a:latin typeface="Arial" panose="020B0604020202020204" pitchFamily="34" charset="0"/>
                <a:cs typeface="Arial" panose="020B0604020202020204" pitchFamily="34" charset="0"/>
              </a:rPr>
              <a:t>Une cloison pare-feu (acier inox, inconel...) supérieure et arrière isole le moteur de la cellule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367" y="1220433"/>
            <a:ext cx="3100464" cy="2322355"/>
          </a:xfrm>
          <a:prstGeom prst="rect">
            <a:avLst/>
          </a:prstGeom>
        </p:spPr>
      </p:pic>
    </p:spTree>
    <p:extLst>
      <p:ext uri="{BB962C8B-B14F-4D97-AF65-F5344CB8AC3E}">
        <p14:creationId xmlns:p14="http://schemas.microsoft.com/office/powerpoint/2010/main" val="10875623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Fixation des commandes de vol et des atterrisseurs.</a:t>
            </a:r>
            <a:br>
              <a:rPr lang="fr-FR" b="1" dirty="0"/>
            </a:br>
            <a:endParaRPr lang="fr-FR" dirty="0"/>
          </a:p>
        </p:txBody>
      </p:sp>
      <p:pic>
        <p:nvPicPr>
          <p:cNvPr id="4" name="Espace réservé du contenu 3"/>
          <p:cNvPicPr>
            <a:picLocks noGrp="1" noChangeAspect="1"/>
          </p:cNvPicPr>
          <p:nvPr>
            <p:ph idx="1"/>
          </p:nvPr>
        </p:nvPicPr>
        <p:blipFill>
          <a:blip r:embed="rId3"/>
          <a:stretch>
            <a:fillRect/>
          </a:stretch>
        </p:blipFill>
        <p:spPr>
          <a:xfrm>
            <a:off x="838200" y="1495975"/>
            <a:ext cx="5556738" cy="3304626"/>
          </a:xfrm>
          <a:prstGeom prst="rect">
            <a:avLst/>
          </a:prstGeom>
        </p:spPr>
        <p:style>
          <a:lnRef idx="2">
            <a:schemeClr val="dk1"/>
          </a:lnRef>
          <a:fillRef idx="1">
            <a:schemeClr val="lt1"/>
          </a:fillRef>
          <a:effectRef idx="0">
            <a:schemeClr val="dk1"/>
          </a:effectRef>
          <a:fontRef idx="minor">
            <a:schemeClr val="dk1"/>
          </a:fontRef>
        </p:style>
      </p:pic>
      <p:pic>
        <p:nvPicPr>
          <p:cNvPr id="5" name="Imag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1495975"/>
            <a:ext cx="4419600" cy="330462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797169" y="5123766"/>
            <a:ext cx="5322277"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fr-FR" dirty="0"/>
              <a:t>Toutes les commandes de vol, primaires ou secondaires sont fixées sur les éléments forts de l'aile, longerons avant, arrière, nervures fortes</a:t>
            </a:r>
            <a:r>
              <a:rPr lang="fr-FR" dirty="0" smtClean="0"/>
              <a:t>.</a:t>
            </a:r>
            <a:endParaRPr lang="fr-FR" dirty="0"/>
          </a:p>
        </p:txBody>
      </p:sp>
      <p:sp>
        <p:nvSpPr>
          <p:cNvPr id="7" name="Rectangle 6"/>
          <p:cNvSpPr/>
          <p:nvPr/>
        </p:nvSpPr>
        <p:spPr>
          <a:xfrm>
            <a:off x="6934200" y="5123766"/>
            <a:ext cx="4448909"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fr-FR" dirty="0" smtClean="0"/>
              <a:t>Pour </a:t>
            </a:r>
            <a:r>
              <a:rPr lang="fr-FR" dirty="0"/>
              <a:t>la fixation des atterrisseurs</a:t>
            </a:r>
          </a:p>
          <a:p>
            <a:pPr algn="just"/>
            <a:r>
              <a:rPr lang="fr-FR" dirty="0"/>
              <a:t>La reprise d’efforts s’effectue sur les longerons avant ou arrière et sur des nervures fortes. Exemple : A300.</a:t>
            </a:r>
          </a:p>
        </p:txBody>
      </p:sp>
    </p:spTree>
    <p:extLst>
      <p:ext uri="{BB962C8B-B14F-4D97-AF65-F5344CB8AC3E}">
        <p14:creationId xmlns:p14="http://schemas.microsoft.com/office/powerpoint/2010/main" val="267503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4985" y="417879"/>
            <a:ext cx="8042030" cy="777875"/>
          </a:xfrm>
        </p:spPr>
        <p:txBody>
          <a:bodyPr>
            <a:normAutofit/>
          </a:bodyPr>
          <a:lstStyle/>
          <a:p>
            <a:r>
              <a:rPr lang="fr-FR" sz="2400" b="1" dirty="0">
                <a:latin typeface="Arial" panose="020B0604020202020204" pitchFamily="34" charset="0"/>
                <a:cs typeface="Arial" panose="020B0604020202020204" pitchFamily="34" charset="0"/>
              </a:rPr>
              <a:t>Fixation des commandes de vol et des </a:t>
            </a:r>
            <a:r>
              <a:rPr lang="fr-FR" sz="2400" b="1" dirty="0" smtClean="0">
                <a:latin typeface="Arial" panose="020B0604020202020204" pitchFamily="34" charset="0"/>
                <a:cs typeface="Arial" panose="020B0604020202020204" pitchFamily="34" charset="0"/>
              </a:rPr>
              <a:t>atterrisseurs</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899138" y="1825625"/>
            <a:ext cx="8757139" cy="435133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514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37692" y="246185"/>
            <a:ext cx="7684477" cy="582857"/>
          </a:xfrm>
        </p:spPr>
        <p:txBody>
          <a:bodyPr>
            <a:noAutofit/>
          </a:bodyPr>
          <a:lstStyle/>
          <a:p>
            <a:pPr algn="ctr"/>
            <a:r>
              <a:rPr lang="fr-FR" sz="3600" b="1" dirty="0">
                <a:latin typeface="Arial" panose="020B0604020202020204" pitchFamily="34" charset="0"/>
                <a:cs typeface="Arial" panose="020B0604020202020204" pitchFamily="34" charset="0"/>
              </a:rPr>
              <a:t>Dispositifs </a:t>
            </a:r>
            <a:r>
              <a:rPr lang="fr-FR" sz="3600" b="1" dirty="0" smtClean="0">
                <a:latin typeface="Arial" panose="020B0604020202020204" pitchFamily="34" charset="0"/>
                <a:cs typeface="Arial" panose="020B0604020202020204" pitchFamily="34" charset="0"/>
              </a:rPr>
              <a:t>hypersustentateurs</a:t>
            </a:r>
            <a:endParaRPr lang="fr-FR" sz="3600" dirty="0">
              <a:latin typeface="Arial" panose="020B0604020202020204" pitchFamily="34" charset="0"/>
              <a:cs typeface="Arial" panose="020B0604020202020204" pitchFamily="34" charset="0"/>
            </a:endParaRPr>
          </a:p>
        </p:txBody>
      </p:sp>
      <p:sp>
        <p:nvSpPr>
          <p:cNvPr id="4" name="Rectangle 3"/>
          <p:cNvSpPr/>
          <p:nvPr/>
        </p:nvSpPr>
        <p:spPr>
          <a:xfrm>
            <a:off x="5575515" y="829042"/>
            <a:ext cx="782586" cy="461665"/>
          </a:xfrm>
          <a:prstGeom prst="rect">
            <a:avLst/>
          </a:prstGeom>
        </p:spPr>
        <p:txBody>
          <a:bodyPr wrap="none">
            <a:spAutoFit/>
          </a:bodyPr>
          <a:lstStyle/>
          <a:p>
            <a:pPr marL="0" lvl="2" algn="ctr"/>
            <a:r>
              <a:rPr lang="fr-FR" sz="2400" b="1" dirty="0">
                <a:latin typeface="Arial" panose="020B0604020202020204" pitchFamily="34" charset="0"/>
                <a:cs typeface="Arial" panose="020B0604020202020204" pitchFamily="34" charset="0"/>
              </a:rPr>
              <a:t>But </a:t>
            </a:r>
          </a:p>
        </p:txBody>
      </p:sp>
      <mc:AlternateContent xmlns:mc="http://schemas.openxmlformats.org/markup-compatibility/2006" xmlns:a14="http://schemas.microsoft.com/office/drawing/2010/main">
        <mc:Choice Requires="a14">
          <p:sp>
            <p:nvSpPr>
              <p:cNvPr id="5" name="Rectangle 4"/>
              <p:cNvSpPr/>
              <p:nvPr/>
            </p:nvSpPr>
            <p:spPr>
              <a:xfrm>
                <a:off x="1143000" y="1861552"/>
                <a:ext cx="10058400" cy="4189417"/>
              </a:xfrm>
              <a:prstGeom prst="rect">
                <a:avLst/>
              </a:prstGeom>
            </p:spPr>
            <p:txBody>
              <a:bodyPr wrap="square">
                <a:spAutoFit/>
              </a:bodyPr>
              <a:lstStyle/>
              <a:p>
                <a:pPr>
                  <a:lnSpc>
                    <a:spcPct val="150000"/>
                  </a:lnSpc>
                </a:pPr>
                <a:r>
                  <a:rPr lang="fr-FR" dirty="0">
                    <a:latin typeface="Arial" panose="020B0604020202020204" pitchFamily="34" charset="0"/>
                    <a:cs typeface="Arial" panose="020B0604020202020204" pitchFamily="34" charset="0"/>
                  </a:rPr>
                  <a:t>Diminuer la distance de décollage </a:t>
                </a:r>
                <a:r>
                  <a:rPr lang="fr-FR" dirty="0" smtClean="0">
                    <a:latin typeface="Arial" panose="020B0604020202020204" pitchFamily="34" charset="0"/>
                    <a:cs typeface="Arial" panose="020B0604020202020204" pitchFamily="34" charset="0"/>
                  </a:rPr>
                  <a:t>atterrissage:</a:t>
                </a:r>
                <a:endParaRPr lang="fr-FR"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rPr>
                          </m:ctrlPr>
                        </m:sSubPr>
                        <m:e>
                          <m:r>
                            <a:rPr lang="fr-FR" i="1">
                              <a:latin typeface="Cambria Math" panose="02040503050406030204" pitchFamily="18" charset="0"/>
                            </a:rPr>
                            <m:t>𝐿</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Sub>
                      <m:r>
                        <a:rPr lang="fr-FR">
                          <a:latin typeface="Cambria Math" panose="02040503050406030204" pitchFamily="18" charset="0"/>
                        </a:rPr>
                        <m:t>=</m:t>
                      </m:r>
                      <m:f>
                        <m:fPr>
                          <m:ctrlPr>
                            <a:rPr lang="fr-FR" sz="1600" i="1">
                              <a:latin typeface="Cambria Math" panose="02040503050406030204" pitchFamily="18" charset="0"/>
                            </a:rPr>
                          </m:ctrlPr>
                        </m:fPr>
                        <m:num>
                          <m:sSubSup>
                            <m:sSubSupPr>
                              <m:ctrlPr>
                                <a:rPr lang="fr-FR" sz="1600" i="1">
                                  <a:latin typeface="Cambria Math" panose="02040503050406030204" pitchFamily="18" charset="0"/>
                                </a:rPr>
                              </m:ctrlPr>
                            </m:sSubSupPr>
                            <m:e>
                              <m:r>
                                <a:rPr lang="fr-FR" i="1">
                                  <a:latin typeface="Cambria Math" panose="02040503050406030204" pitchFamily="18" charset="0"/>
                                </a:rPr>
                                <m:t>𝑉</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up>
                              <m:r>
                                <a:rPr lang="fr-FR">
                                  <a:latin typeface="Cambria Math" panose="02040503050406030204" pitchFamily="18" charset="0"/>
                                </a:rPr>
                                <m:t>2</m:t>
                              </m:r>
                            </m:sup>
                          </m:sSubSup>
                        </m:num>
                        <m:den>
                          <m:r>
                            <a:rPr lang="fr-FR">
                              <a:latin typeface="Cambria Math" panose="02040503050406030204" pitchFamily="18" charset="0"/>
                            </a:rPr>
                            <m:t>2</m:t>
                          </m:r>
                          <m:r>
                            <a:rPr lang="fr-FR" i="1">
                              <a:latin typeface="Cambria Math" panose="02040503050406030204" pitchFamily="18" charset="0"/>
                            </a:rPr>
                            <m:t>𝛾</m:t>
                          </m:r>
                        </m:den>
                      </m:f>
                    </m:oMath>
                  </m:oMathPara>
                </a14:m>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Diminuer la vitesse minimale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i="1" baseline="-25000">
                            <a:latin typeface="Cambria Math" panose="02040503050406030204" pitchFamily="18" charset="0"/>
                          </a:rPr>
                          <m:t>𝑚𝑖𝑛</m:t>
                        </m:r>
                      </m:sub>
                    </m:sSub>
                  </m:oMath>
                </a14:m>
                <a:endParaRPr lang="fr-FR"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i="1">
                              <a:latin typeface="Cambria Math" panose="02040503050406030204" pitchFamily="18" charset="0"/>
                            </a:rPr>
                            <m:t>𝑚𝑖𝑛</m:t>
                          </m:r>
                        </m:sub>
                      </m:sSub>
                      <m:r>
                        <a:rPr lang="fr-FR">
                          <a:latin typeface="Cambria Math" panose="02040503050406030204" pitchFamily="18" charset="0"/>
                        </a:rPr>
                        <m:t>=</m:t>
                      </m:r>
                      <m:rad>
                        <m:radPr>
                          <m:degHide m:val="on"/>
                          <m:ctrlPr>
                            <a:rPr lang="fr-FR" i="1">
                              <a:latin typeface="Cambria Math" panose="02040503050406030204" pitchFamily="18" charset="0"/>
                            </a:rPr>
                          </m:ctrlPr>
                        </m:radPr>
                        <m:deg/>
                        <m:e>
                          <m:f>
                            <m:fPr>
                              <m:ctrlPr>
                                <a:rPr lang="fr-FR" i="1">
                                  <a:latin typeface="Cambria Math" panose="02040503050406030204" pitchFamily="18" charset="0"/>
                                </a:rPr>
                              </m:ctrlPr>
                            </m:fPr>
                            <m:num>
                              <m:r>
                                <a:rPr lang="fr-FR">
                                  <a:latin typeface="Cambria Math" panose="02040503050406030204" pitchFamily="18" charset="0"/>
                                </a:rPr>
                                <m:t>2</m:t>
                              </m:r>
                              <m:r>
                                <a:rPr lang="fr-FR" i="1">
                                  <a:latin typeface="Cambria Math" panose="02040503050406030204" pitchFamily="18" charset="0"/>
                                </a:rPr>
                                <m:t>𝑚𝑔</m:t>
                              </m:r>
                            </m:num>
                            <m:den>
                              <m:r>
                                <a:rPr lang="fr-FR" i="1">
                                  <a:latin typeface="Cambria Math" panose="02040503050406030204" pitchFamily="18" charset="0"/>
                                </a:rPr>
                                <m:t>𝜌</m:t>
                              </m:r>
                              <m:r>
                                <a:rPr lang="fr-FR">
                                  <a:latin typeface="Cambria Math" panose="02040503050406030204" pitchFamily="18" charset="0"/>
                                </a:rPr>
                                <m:t>.</m:t>
                              </m:r>
                              <m:r>
                                <a:rPr lang="fr-FR" i="1">
                                  <a:latin typeface="Cambria Math" panose="02040503050406030204" pitchFamily="18" charset="0"/>
                                </a:rPr>
                                <m:t>𝑆</m:t>
                              </m:r>
                              <m:r>
                                <a:rPr lang="fr-FR">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𝑧𝑚𝑎𝑥</m:t>
                                  </m:r>
                                </m:sub>
                              </m:sSub>
                            </m:den>
                          </m:f>
                        </m:e>
                      </m:rad>
                    </m:oMath>
                  </m:oMathPara>
                </a14:m>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Donc pour minimiser </a:t>
                </a:r>
                <a14:m>
                  <m:oMath xmlns:m="http://schemas.openxmlformats.org/officeDocument/2006/math">
                    <m:sSub>
                      <m:sSubPr>
                        <m:ctrlPr>
                          <a:rPr lang="fr-FR" sz="1600" i="1">
                            <a:latin typeface="Cambria Math" panose="02040503050406030204" pitchFamily="18" charset="0"/>
                          </a:rPr>
                        </m:ctrlPr>
                      </m:sSubPr>
                      <m:e>
                        <m:r>
                          <a:rPr lang="fr-FR" i="1">
                            <a:latin typeface="Cambria Math" panose="02040503050406030204" pitchFamily="18" charset="0"/>
                          </a:rPr>
                          <m:t>𝐿</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Sub>
                  </m:oMath>
                </a14:m>
                <a:r>
                  <a:rPr lang="fr-FR" dirty="0">
                    <a:latin typeface="Arial" panose="020B0604020202020204" pitchFamily="34" charset="0"/>
                    <a:cs typeface="Arial" panose="020B0604020202020204" pitchFamily="34" charset="0"/>
                  </a:rPr>
                  <a:t>, pour un avion </a:t>
                </a:r>
                <a:r>
                  <a:rPr lang="fr-FR" dirty="0" smtClean="0">
                    <a:latin typeface="Arial" panose="020B0604020202020204" pitchFamily="34" charset="0"/>
                    <a:cs typeface="Arial" panose="020B0604020202020204" pitchFamily="34" charset="0"/>
                  </a:rPr>
                  <a:t>: pour des </a:t>
                </a:r>
                <a:r>
                  <a:rPr lang="fr-FR" dirty="0" err="1" smtClean="0">
                    <a:latin typeface="Arial" panose="020B0604020202020204" pitchFamily="34" charset="0"/>
                    <a:cs typeface="Arial" panose="020B0604020202020204" pitchFamily="34" charset="0"/>
                  </a:rPr>
                  <a:t>des</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conditions données (mg, γ et ρ fixés), il faut maximiser </a:t>
                </a:r>
                <a:r>
                  <a:rPr lang="fr-FR" i="1" dirty="0">
                    <a:latin typeface="Arial" panose="020B0604020202020204" pitchFamily="34" charset="0"/>
                    <a:cs typeface="Arial" panose="020B0604020202020204" pitchFamily="34" charset="0"/>
                  </a:rPr>
                  <a:t>S</a:t>
                </a:r>
                <a:r>
                  <a:rPr lang="fr-FR" dirty="0">
                    <a:latin typeface="Arial" panose="020B0604020202020204" pitchFamily="34" charset="0"/>
                    <a:cs typeface="Arial" panose="020B0604020202020204" pitchFamily="34" charset="0"/>
                  </a:rPr>
                  <a:t> et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𝑧𝑚𝑎𝑥</m:t>
                        </m:r>
                      </m:sub>
                    </m:sSub>
                  </m:oMath>
                </a14:m>
                <a:r>
                  <a:rPr lang="fr-FR" baseline="-25000"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C’est le but des dispositifs hypersustentateurs.</a:t>
                </a:r>
              </a:p>
              <a:p>
                <a:pPr>
                  <a:lnSpc>
                    <a:spcPct val="150000"/>
                  </a:lnSpc>
                </a:pPr>
                <a:endParaRPr lang="fr-FR" dirty="0">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43000" y="1861552"/>
                <a:ext cx="10058400" cy="4189417"/>
              </a:xfrm>
              <a:prstGeom prst="rect">
                <a:avLst/>
              </a:prstGeom>
              <a:blipFill>
                <a:blip r:embed="rId3"/>
                <a:stretch>
                  <a:fillRect l="-545" r="-606"/>
                </a:stretch>
              </a:blipFill>
            </p:spPr>
            <p:txBody>
              <a:bodyPr/>
              <a:lstStyle/>
              <a:p>
                <a:r>
                  <a:rPr lang="fr-FR">
                    <a:noFill/>
                  </a:rPr>
                  <a:t> </a:t>
                </a:r>
              </a:p>
            </p:txBody>
          </p:sp>
        </mc:Fallback>
      </mc:AlternateContent>
    </p:spTree>
    <p:extLst>
      <p:ext uri="{BB962C8B-B14F-4D97-AF65-F5344CB8AC3E}">
        <p14:creationId xmlns:p14="http://schemas.microsoft.com/office/powerpoint/2010/main" val="2220858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0385" y="347540"/>
            <a:ext cx="5615354" cy="672367"/>
          </a:xfrm>
        </p:spPr>
        <p:txBody>
          <a:bodyPr>
            <a:noAutofit/>
          </a:bodyPr>
          <a:lstStyle/>
          <a:p>
            <a:pPr algn="ctr"/>
            <a:r>
              <a:rPr lang="fr-FR" sz="2400" b="1" dirty="0">
                <a:latin typeface="Arial" panose="020B0604020202020204" pitchFamily="34" charset="0"/>
                <a:cs typeface="Arial" panose="020B0604020202020204" pitchFamily="34" charset="0"/>
              </a:rPr>
              <a:t>Dispositifs de bord </a:t>
            </a:r>
            <a:r>
              <a:rPr lang="fr-FR" sz="2400" b="1" dirty="0" smtClean="0">
                <a:latin typeface="Arial" panose="020B0604020202020204" pitchFamily="34" charset="0"/>
                <a:cs typeface="Arial" panose="020B0604020202020204" pitchFamily="34" charset="0"/>
              </a:rPr>
              <a:t>d'attaque</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50123" y="1178170"/>
            <a:ext cx="7455877" cy="2409092"/>
          </a:xfrm>
          <a:prstGeom prst="rect">
            <a:avLst/>
          </a:prstGeom>
          <a:noFill/>
          <a:ln w="19050">
            <a:solidFill>
              <a:schemeClr val="tx1"/>
            </a:solidFill>
          </a:ln>
        </p:spPr>
      </p:pic>
      <p:sp>
        <p:nvSpPr>
          <p:cNvPr id="5" name="Rectangle 4"/>
          <p:cNvSpPr/>
          <p:nvPr/>
        </p:nvSpPr>
        <p:spPr>
          <a:xfrm>
            <a:off x="902676" y="3745526"/>
            <a:ext cx="10808677" cy="2585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lvl="3">
              <a:lnSpc>
                <a:spcPct val="150000"/>
              </a:lnSpc>
            </a:pPr>
            <a:r>
              <a:rPr lang="fr-FR" b="1" i="1" dirty="0">
                <a:latin typeface="Arial" panose="020B0604020202020204" pitchFamily="34" charset="0"/>
                <a:cs typeface="Arial" panose="020B0604020202020204" pitchFamily="34" charset="0"/>
              </a:rPr>
              <a:t>Principe</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Quand l’incidence augmente, les filets d’extrados subissent un fort fléchissement qui leur fait perdre une grande partie de leur énergie cinétique ce qui entraîne le décollement de la couche limite.</a:t>
            </a: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Deux </a:t>
            </a:r>
            <a:r>
              <a:rPr lang="fr-FR" dirty="0">
                <a:latin typeface="Arial" panose="020B0604020202020204" pitchFamily="34" charset="0"/>
                <a:cs typeface="Arial" panose="020B0604020202020204" pitchFamily="34" charset="0"/>
              </a:rPr>
              <a:t>dispositifs de bord d’attaque : </a:t>
            </a:r>
            <a:endParaRPr lang="fr-FR" dirty="0" smtClean="0">
              <a:latin typeface="Arial" panose="020B0604020202020204" pitchFamily="34" charset="0"/>
              <a:cs typeface="Arial" panose="020B0604020202020204" pitchFamily="34" charset="0"/>
            </a:endParaRPr>
          </a:p>
          <a:p>
            <a:pPr marL="1160463" lvl="2" indent="-246063">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Basculement</a:t>
            </a:r>
          </a:p>
          <a:p>
            <a:pPr marL="1160463" lvl="2" indent="-246063">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Apport </a:t>
            </a:r>
            <a:r>
              <a:rPr lang="fr-FR" dirty="0">
                <a:latin typeface="Arial" panose="020B0604020202020204" pitchFamily="34" charset="0"/>
                <a:cs typeface="Arial" panose="020B0604020202020204" pitchFamily="34" charset="0"/>
              </a:rPr>
              <a:t>d’énergie à la couche limite</a:t>
            </a:r>
          </a:p>
        </p:txBody>
      </p:sp>
    </p:spTree>
    <p:extLst>
      <p:ext uri="{BB962C8B-B14F-4D97-AF65-F5344CB8AC3E}">
        <p14:creationId xmlns:p14="http://schemas.microsoft.com/office/powerpoint/2010/main" val="3517646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27385" y="277202"/>
            <a:ext cx="8393723" cy="619613"/>
          </a:xfrm>
        </p:spPr>
        <p:txBody>
          <a:bodyPr>
            <a:normAutofit/>
          </a:bodyPr>
          <a:lstStyle/>
          <a:p>
            <a:pPr algn="ctr"/>
            <a:r>
              <a:rPr lang="fr-FR" sz="2400" dirty="0">
                <a:latin typeface="Arial" panose="020B0604020202020204" pitchFamily="34" charset="0"/>
                <a:cs typeface="Arial" panose="020B0604020202020204" pitchFamily="34" charset="0"/>
              </a:rPr>
              <a:t>Apport d’énergie à la Couche Limite</a:t>
            </a:r>
          </a:p>
        </p:txBody>
      </p:sp>
      <p:pic>
        <p:nvPicPr>
          <p:cNvPr id="4" name="Image 3"/>
          <p:cNvPicPr/>
          <p:nvPr/>
        </p:nvPicPr>
        <p:blipFill rotWithShape="1">
          <a:blip r:embed="rId2" cstate="print">
            <a:extLst>
              <a:ext uri="{28A0092B-C50C-407E-A947-70E740481C1C}">
                <a14:useLocalDpi xmlns:a14="http://schemas.microsoft.com/office/drawing/2010/main" val="0"/>
              </a:ext>
            </a:extLst>
          </a:blip>
          <a:srcRect l="45560" t="40979" r="25464" b="37166"/>
          <a:stretch/>
        </p:blipFill>
        <p:spPr bwMode="auto">
          <a:xfrm>
            <a:off x="314714" y="2324118"/>
            <a:ext cx="4374075" cy="1800812"/>
          </a:xfrm>
          <a:prstGeom prst="rect">
            <a:avLst/>
          </a:prstGeom>
          <a:ln>
            <a:noFill/>
          </a:ln>
          <a:extLst>
            <a:ext uri="{53640926-AAD7-44D8-BBD7-CCE9431645EC}">
              <a14:shadowObscured xmlns:a14="http://schemas.microsoft.com/office/drawing/2010/main"/>
            </a:ext>
          </a:extLst>
        </p:spPr>
      </p:pic>
      <p:pic>
        <p:nvPicPr>
          <p:cNvPr id="5" name="Image 4"/>
          <p:cNvPicPr/>
          <p:nvPr/>
        </p:nvPicPr>
        <p:blipFill rotWithShape="1">
          <a:blip r:embed="rId2" cstate="print">
            <a:extLst>
              <a:ext uri="{28A0092B-C50C-407E-A947-70E740481C1C}">
                <a14:useLocalDpi xmlns:a14="http://schemas.microsoft.com/office/drawing/2010/main" val="0"/>
              </a:ext>
            </a:extLst>
          </a:blip>
          <a:srcRect l="48315" t="63817" r="25464" b="19994"/>
          <a:stretch/>
        </p:blipFill>
        <p:spPr bwMode="auto">
          <a:xfrm>
            <a:off x="4396152" y="2191379"/>
            <a:ext cx="4266761" cy="1933551"/>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4426341" y="875640"/>
            <a:ext cx="2929007" cy="369332"/>
          </a:xfrm>
          <a:prstGeom prst="rect">
            <a:avLst/>
          </a:prstGeom>
        </p:spPr>
        <p:txBody>
          <a:bodyPr wrap="none">
            <a:spAutoFit/>
          </a:bodyPr>
          <a:lstStyle/>
          <a:p>
            <a:r>
              <a:rPr lang="fr-FR">
                <a:latin typeface="Times New Roman" panose="02020603050405020304" pitchFamily="18" charset="0"/>
                <a:ea typeface="Calibri" panose="020F0502020204030204" pitchFamily="34" charset="0"/>
                <a:cs typeface="Arial" panose="020B0604020202020204" pitchFamily="34" charset="0"/>
              </a:rPr>
              <a:t>Bec de Bord d’attaque simple</a:t>
            </a:r>
            <a:endParaRPr lang="fr-FR"/>
          </a:p>
        </p:txBody>
      </p:sp>
      <p:sp>
        <p:nvSpPr>
          <p:cNvPr id="8" name="Rectangle 7"/>
          <p:cNvSpPr/>
          <p:nvPr/>
        </p:nvSpPr>
        <p:spPr>
          <a:xfrm>
            <a:off x="761050" y="4124930"/>
            <a:ext cx="3481402" cy="410882"/>
          </a:xfrm>
          <a:prstGeom prst="rect">
            <a:avLst/>
          </a:prstGeom>
        </p:spPr>
        <p:txBody>
          <a:bodyPr wrap="none">
            <a:spAutoFit/>
          </a:bodyPr>
          <a:lstStyle/>
          <a:p>
            <a:pPr algn="ctr">
              <a:lnSpc>
                <a:spcPct val="115000"/>
              </a:lnSpc>
              <a:spcAft>
                <a:spcPts val="0"/>
              </a:spcAft>
            </a:pPr>
            <a:r>
              <a:rPr lang="fr-FR" dirty="0"/>
              <a:t>Aile au décollage ou à l’Atterrissage</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9" name="Rectangle 8"/>
          <p:cNvSpPr/>
          <p:nvPr/>
        </p:nvSpPr>
        <p:spPr>
          <a:xfrm>
            <a:off x="5498899" y="4113478"/>
            <a:ext cx="1681550" cy="410882"/>
          </a:xfrm>
          <a:prstGeom prst="rect">
            <a:avLst/>
          </a:prstGeom>
        </p:spPr>
        <p:txBody>
          <a:bodyPr wrap="none">
            <a:spAutoFit/>
          </a:bodyPr>
          <a:lstStyle/>
          <a:p>
            <a:pPr algn="ctr">
              <a:lnSpc>
                <a:spcPct val="115000"/>
              </a:lnSpc>
              <a:spcAft>
                <a:spcPts val="0"/>
              </a:spcAft>
            </a:pPr>
            <a:r>
              <a:rPr lang="fr-FR" dirty="0"/>
              <a:t>Aile en croisière</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10" name="Rectangle 9"/>
          <p:cNvSpPr/>
          <p:nvPr/>
        </p:nvSpPr>
        <p:spPr>
          <a:xfrm>
            <a:off x="8545210" y="4098084"/>
            <a:ext cx="3435556" cy="703911"/>
          </a:xfrm>
          <a:prstGeom prst="rect">
            <a:avLst/>
          </a:prstGeom>
        </p:spPr>
        <p:txBody>
          <a:bodyPr wrap="none">
            <a:spAutoFit/>
          </a:bodyPr>
          <a:lstStyle/>
          <a:p>
            <a:pPr algn="just">
              <a:lnSpc>
                <a:spcPct val="115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Bec de Bord d’attaque avec fente : </a:t>
            </a:r>
            <a:endParaRPr lang="fr-FR"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15000"/>
              </a:lnSpc>
              <a:spcAft>
                <a:spcPts val="0"/>
              </a:spcAft>
            </a:pPr>
            <a:r>
              <a:rPr lang="fr-FR" dirty="0" smtClean="0">
                <a:latin typeface="Times New Roman" panose="02020603050405020304" pitchFamily="18" charset="0"/>
                <a:ea typeface="Calibri" panose="020F0502020204030204" pitchFamily="34" charset="0"/>
                <a:cs typeface="Arial" panose="020B0604020202020204" pitchFamily="34" charset="0"/>
              </a:rPr>
              <a:t>volet </a:t>
            </a:r>
            <a:r>
              <a:rPr lang="fr-FR" dirty="0">
                <a:latin typeface="Times New Roman" panose="02020603050405020304" pitchFamily="18" charset="0"/>
                <a:ea typeface="Calibri" panose="020F0502020204030204" pitchFamily="34" charset="0"/>
                <a:cs typeface="Arial" panose="020B0604020202020204" pitchFamily="34" charset="0"/>
              </a:rPr>
              <a:t>HANDLEY – PAGE</a:t>
            </a:r>
          </a:p>
        </p:txBody>
      </p:sp>
      <p:pic>
        <p:nvPicPr>
          <p:cNvPr id="11" name="Image 10"/>
          <p:cNvPicPr/>
          <p:nvPr/>
        </p:nvPicPr>
        <p:blipFill>
          <a:blip r:embed="rId3">
            <a:extLst>
              <a:ext uri="{28A0092B-C50C-407E-A947-70E740481C1C}">
                <a14:useLocalDpi xmlns:a14="http://schemas.microsoft.com/office/drawing/2010/main" val="0"/>
              </a:ext>
            </a:extLst>
          </a:blip>
          <a:srcRect/>
          <a:stretch>
            <a:fillRect/>
          </a:stretch>
        </p:blipFill>
        <p:spPr bwMode="auto">
          <a:xfrm>
            <a:off x="8504653" y="2540198"/>
            <a:ext cx="3529086" cy="1368651"/>
          </a:xfrm>
          <a:prstGeom prst="rect">
            <a:avLst/>
          </a:prstGeom>
          <a:noFill/>
          <a:ln w="19050">
            <a:solidFill>
              <a:schemeClr val="tx1"/>
            </a:solidFill>
          </a:ln>
        </p:spPr>
      </p:pic>
    </p:spTree>
    <p:extLst>
      <p:ext uri="{BB962C8B-B14F-4D97-AF65-F5344CB8AC3E}">
        <p14:creationId xmlns:p14="http://schemas.microsoft.com/office/powerpoint/2010/main" val="338596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384" y="1073806"/>
            <a:ext cx="6992399" cy="1927811"/>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419099" y="3188219"/>
            <a:ext cx="11310731" cy="355481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smtClean="0"/>
              <a:t>Sous </a:t>
            </a:r>
            <a:r>
              <a:rPr lang="fr-FR" dirty="0"/>
              <a:t>l’effet </a:t>
            </a:r>
            <a:r>
              <a:rPr lang="fr-FR" dirty="0" smtClean="0"/>
              <a:t>des </a:t>
            </a:r>
            <a:r>
              <a:rPr lang="fr-FR" dirty="0"/>
              <a:t>différentes contraintes, le matériau accepte une déformation et revient à sa forme originale lorsque l’effort cesse. Il fait donc preuve d’une certaine élasticité.</a:t>
            </a:r>
          </a:p>
          <a:p>
            <a:pPr>
              <a:lnSpc>
                <a:spcPct val="150000"/>
              </a:lnSpc>
            </a:pPr>
            <a:r>
              <a:rPr lang="fr-FR" dirty="0"/>
              <a:t>Par contre si l’effort appliqué se traduit par une contrainte trop importante, le matériau se déforme et garde une déformation, même si l’effort cesse. Est ainsi mise en évidence sa plasticité</a:t>
            </a:r>
            <a:r>
              <a:rPr lang="fr-FR" dirty="0" smtClean="0"/>
              <a:t>.</a:t>
            </a:r>
          </a:p>
          <a:p>
            <a:pPr>
              <a:lnSpc>
                <a:spcPct val="150000"/>
              </a:lnSpc>
            </a:pPr>
            <a:r>
              <a:rPr lang="fr-FR" dirty="0"/>
              <a:t>Les différents cas se présentant au cours d'un vol</a:t>
            </a:r>
          </a:p>
          <a:p>
            <a:pPr marL="285750" lvl="0" indent="-285750">
              <a:buFont typeface="Arial" panose="020B0604020202020204" pitchFamily="34" charset="0"/>
              <a:buChar char="•"/>
            </a:pPr>
            <a:r>
              <a:rPr lang="fr-FR" dirty="0">
                <a:solidFill>
                  <a:schemeClr val="tx1"/>
                </a:solidFill>
              </a:rPr>
              <a:t>Des tractions</a:t>
            </a:r>
          </a:p>
          <a:p>
            <a:pPr marL="285750" lvl="0" indent="-285750">
              <a:buFont typeface="Arial" panose="020B0604020202020204" pitchFamily="34" charset="0"/>
              <a:buChar char="•"/>
            </a:pPr>
            <a:r>
              <a:rPr lang="fr-FR" dirty="0">
                <a:solidFill>
                  <a:schemeClr val="tx1"/>
                </a:solidFill>
              </a:rPr>
              <a:t>Des compressions</a:t>
            </a:r>
          </a:p>
          <a:p>
            <a:pPr marL="285750" lvl="0" indent="-285750">
              <a:buFont typeface="Arial" panose="020B0604020202020204" pitchFamily="34" charset="0"/>
              <a:buChar char="•"/>
            </a:pPr>
            <a:r>
              <a:rPr lang="fr-FR" dirty="0">
                <a:solidFill>
                  <a:schemeClr val="tx1"/>
                </a:solidFill>
              </a:rPr>
              <a:t>Des cisaillements</a:t>
            </a:r>
          </a:p>
          <a:p>
            <a:pPr marL="285750" lvl="0" indent="-285750">
              <a:buFont typeface="Arial" panose="020B0604020202020204" pitchFamily="34" charset="0"/>
              <a:buChar char="•"/>
            </a:pPr>
            <a:r>
              <a:rPr lang="fr-FR" dirty="0">
                <a:solidFill>
                  <a:schemeClr val="tx1"/>
                </a:solidFill>
              </a:rPr>
              <a:t>Des torsions</a:t>
            </a:r>
          </a:p>
          <a:p>
            <a:pPr marL="285750" lvl="0" indent="-285750">
              <a:buFont typeface="Arial" panose="020B0604020202020204" pitchFamily="34" charset="0"/>
              <a:buChar char="•"/>
            </a:pPr>
            <a:r>
              <a:rPr lang="fr-FR" dirty="0">
                <a:solidFill>
                  <a:schemeClr val="tx1"/>
                </a:solidFill>
              </a:rPr>
              <a:t>Des </a:t>
            </a:r>
            <a:r>
              <a:rPr lang="fr-FR" dirty="0" smtClean="0">
                <a:solidFill>
                  <a:schemeClr val="tx1"/>
                </a:solidFill>
              </a:rPr>
              <a:t>flexions</a:t>
            </a:r>
            <a:endParaRPr lang="fr-FR" dirty="0"/>
          </a:p>
        </p:txBody>
      </p:sp>
      <p:sp>
        <p:nvSpPr>
          <p:cNvPr id="6" name="Titre 1"/>
          <p:cNvSpPr>
            <a:spLocks noGrp="1"/>
          </p:cNvSpPr>
          <p:nvPr>
            <p:ph type="title"/>
          </p:nvPr>
        </p:nvSpPr>
        <p:spPr>
          <a:xfrm>
            <a:off x="2965174" y="178904"/>
            <a:ext cx="6218583" cy="62878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Les contrainte mécaniques </a:t>
            </a:r>
          </a:p>
        </p:txBody>
      </p:sp>
    </p:spTree>
    <p:extLst>
      <p:ext uri="{BB962C8B-B14F-4D97-AF65-F5344CB8AC3E}">
        <p14:creationId xmlns:p14="http://schemas.microsoft.com/office/powerpoint/2010/main" val="1121813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Influence des Becs sur CZ"/>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2093" y="1171477"/>
            <a:ext cx="5087099" cy="3854537"/>
          </a:xfrm>
          <a:prstGeom prst="rect">
            <a:avLst/>
          </a:prstGeom>
          <a:noFill/>
          <a:ln>
            <a:noFill/>
          </a:ln>
        </p:spPr>
      </p:pic>
      <p:sp>
        <p:nvSpPr>
          <p:cNvPr id="5" name="Rectangle 4"/>
          <p:cNvSpPr/>
          <p:nvPr/>
        </p:nvSpPr>
        <p:spPr>
          <a:xfrm>
            <a:off x="1040422" y="5314109"/>
            <a:ext cx="10679723" cy="87357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Les becs et les volets de bord d’attaque « retardent » l’apparition du décrochage. </a:t>
            </a:r>
            <a:endParaRPr lang="fr-FR"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spcAft>
                <a:spcPts val="0"/>
              </a:spcAft>
            </a:pPr>
            <a:r>
              <a:rPr lang="fr-FR" dirty="0" smtClean="0">
                <a:latin typeface="Times New Roman" panose="02020603050405020304" pitchFamily="18" charset="0"/>
                <a:ea typeface="Calibri" panose="020F0502020204030204" pitchFamily="34" charset="0"/>
                <a:cs typeface="Arial" panose="020B0604020202020204" pitchFamily="34" charset="0"/>
              </a:rPr>
              <a:t>Le </a:t>
            </a:r>
            <a:r>
              <a:rPr lang="fr-FR" dirty="0">
                <a:latin typeface="Times New Roman" panose="02020603050405020304" pitchFamily="18" charset="0"/>
                <a:ea typeface="Calibri" panose="020F0502020204030204" pitchFamily="34" charset="0"/>
                <a:cs typeface="Arial" panose="020B0604020202020204" pitchFamily="34" charset="0"/>
              </a:rPr>
              <a:t>C</a:t>
            </a:r>
            <a:r>
              <a:rPr lang="fr-FR" baseline="-25000" dirty="0">
                <a:latin typeface="Times New Roman" panose="02020603050405020304" pitchFamily="18" charset="0"/>
                <a:ea typeface="Calibri" panose="020F0502020204030204" pitchFamily="34" charset="0"/>
                <a:cs typeface="Arial" panose="020B0604020202020204" pitchFamily="34" charset="0"/>
              </a:rPr>
              <a:t>z max</a:t>
            </a:r>
            <a:r>
              <a:rPr lang="fr-FR" dirty="0">
                <a:latin typeface="Times New Roman" panose="02020603050405020304" pitchFamily="18" charset="0"/>
                <a:ea typeface="Calibri" panose="020F0502020204030204" pitchFamily="34" charset="0"/>
                <a:cs typeface="Arial" panose="020B0604020202020204" pitchFamily="34" charset="0"/>
              </a:rPr>
              <a:t> augmente, mais avec une augmentation de l’incidence (problème éventuel de visibilité extérieure). </a:t>
            </a:r>
          </a:p>
        </p:txBody>
      </p:sp>
      <p:sp>
        <p:nvSpPr>
          <p:cNvPr id="6" name="Titre 1"/>
          <p:cNvSpPr txBox="1">
            <a:spLocks/>
          </p:cNvSpPr>
          <p:nvPr/>
        </p:nvSpPr>
        <p:spPr>
          <a:xfrm>
            <a:off x="1040422" y="211016"/>
            <a:ext cx="10515600" cy="6723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Effet des dispositifs de Bord d'attaque sur la courbe Cz = f(α)</a:t>
            </a:r>
            <a:endParaRPr lang="fr-F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818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91807" y="189280"/>
            <a:ext cx="2608385" cy="1024060"/>
          </a:xfrm>
        </p:spPr>
        <p:txBody>
          <a:bodyPr>
            <a:normAutofit/>
          </a:bodyPr>
          <a:lstStyle/>
          <a:p>
            <a:r>
              <a:rPr lang="fr-FR" sz="2800" b="1" dirty="0"/>
              <a:t>Bec à fente </a:t>
            </a:r>
            <a:r>
              <a:rPr lang="fr-FR" sz="2800" b="1" dirty="0" smtClean="0"/>
              <a:t>fixe</a:t>
            </a:r>
            <a:endParaRPr lang="fr-FR" sz="2800" dirty="0"/>
          </a:p>
        </p:txBody>
      </p:sp>
      <p:pic>
        <p:nvPicPr>
          <p:cNvPr id="4" name="Espace réservé du contenu 3" descr="Avion Fiseler Fi156"/>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83991" y="1842545"/>
            <a:ext cx="5824018" cy="4118640"/>
          </a:xfrm>
          <a:prstGeom prst="rect">
            <a:avLst/>
          </a:prstGeom>
          <a:noFill/>
          <a:ln>
            <a:noFill/>
          </a:ln>
        </p:spPr>
      </p:pic>
    </p:spTree>
    <p:extLst>
      <p:ext uri="{BB962C8B-B14F-4D97-AF65-F5344CB8AC3E}">
        <p14:creationId xmlns:p14="http://schemas.microsoft.com/office/powerpoint/2010/main" val="1590812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25462" y="312372"/>
            <a:ext cx="4032738" cy="566860"/>
          </a:xfrm>
        </p:spPr>
        <p:txBody>
          <a:bodyPr>
            <a:normAutofit/>
          </a:bodyPr>
          <a:lstStyle/>
          <a:p>
            <a:r>
              <a:rPr lang="fr-FR" sz="2800" b="1" dirty="0"/>
              <a:t>Becs à fente automatiques </a:t>
            </a:r>
            <a:endParaRPr lang="fr-FR" sz="2800" dirty="0"/>
          </a:p>
        </p:txBody>
      </p:sp>
      <p:pic>
        <p:nvPicPr>
          <p:cNvPr id="4" name="Espace réservé du contenu 3" descr="bec auto Rally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3877" y="1881554"/>
            <a:ext cx="6629400" cy="4009291"/>
          </a:xfrm>
          <a:prstGeom prst="rect">
            <a:avLst/>
          </a:prstGeom>
          <a:noFill/>
          <a:ln>
            <a:noFill/>
          </a:ln>
        </p:spPr>
      </p:pic>
    </p:spTree>
    <p:extLst>
      <p:ext uri="{BB962C8B-B14F-4D97-AF65-F5344CB8AC3E}">
        <p14:creationId xmlns:p14="http://schemas.microsoft.com/office/powerpoint/2010/main" val="2530921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10354" y="242034"/>
            <a:ext cx="4771292" cy="584444"/>
          </a:xfrm>
        </p:spPr>
        <p:txBody>
          <a:bodyPr>
            <a:normAutofit/>
          </a:bodyPr>
          <a:lstStyle/>
          <a:p>
            <a:r>
              <a:rPr lang="fr-FR" sz="2800" dirty="0"/>
              <a:t>Bec à fente commandé ou </a:t>
            </a:r>
            <a:r>
              <a:rPr lang="fr-FR" sz="2800" dirty="0" err="1"/>
              <a:t>Slat</a:t>
            </a:r>
            <a:r>
              <a:rPr lang="fr-FR" sz="2800" dirty="0"/>
              <a:t> </a:t>
            </a:r>
          </a:p>
        </p:txBody>
      </p:sp>
      <p:pic>
        <p:nvPicPr>
          <p:cNvPr id="3074" name="Picture 2" descr="https://upload.wikimedia.org/wikipedia/commons/2/21/800px-Slat_A319_color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27739" y="1438702"/>
            <a:ext cx="76200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4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14246" y="294787"/>
            <a:ext cx="7408985" cy="742706"/>
          </a:xfrm>
        </p:spPr>
        <p:txBody>
          <a:bodyPr>
            <a:normAutofit/>
          </a:bodyPr>
          <a:lstStyle/>
          <a:p>
            <a:r>
              <a:rPr lang="fr-FR" sz="2800" dirty="0">
                <a:latin typeface="Arial" panose="020B0604020202020204" pitchFamily="34" charset="0"/>
                <a:cs typeface="Arial" panose="020B0604020202020204" pitchFamily="34" charset="0"/>
              </a:rPr>
              <a:t>Principe de fonctionnement sur Airbus </a:t>
            </a:r>
            <a:r>
              <a:rPr lang="fr-FR" sz="2800" dirty="0" smtClean="0">
                <a:latin typeface="Arial" panose="020B0604020202020204" pitchFamily="34" charset="0"/>
                <a:cs typeface="Arial" panose="020B0604020202020204" pitchFamily="34" charset="0"/>
              </a:rPr>
              <a:t>A300</a:t>
            </a:r>
            <a:endParaRPr lang="fr-FR" sz="2800" dirty="0">
              <a:latin typeface="Arial" panose="020B0604020202020204" pitchFamily="34" charset="0"/>
              <a:cs typeface="Arial" panose="020B0604020202020204" pitchFamily="34" charset="0"/>
            </a:endParaRPr>
          </a:p>
        </p:txBody>
      </p:sp>
      <p:pic>
        <p:nvPicPr>
          <p:cNvPr id="4" name="Espace réservé du contenu 3" descr="détail des bec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0168" y="1400934"/>
            <a:ext cx="8757139" cy="2538020"/>
          </a:xfrm>
          <a:prstGeom prst="rect">
            <a:avLst/>
          </a:prstGeom>
          <a:noFill/>
          <a:ln>
            <a:noFill/>
          </a:ln>
        </p:spPr>
      </p:pic>
      <p:pic>
        <p:nvPicPr>
          <p:cNvPr id="5" name="Image 4" descr="bec Airbus"/>
          <p:cNvPicPr/>
          <p:nvPr/>
        </p:nvPicPr>
        <p:blipFill>
          <a:blip r:embed="rId4">
            <a:extLst>
              <a:ext uri="{28A0092B-C50C-407E-A947-70E740481C1C}">
                <a14:useLocalDpi xmlns:a14="http://schemas.microsoft.com/office/drawing/2010/main" val="0"/>
              </a:ext>
            </a:extLst>
          </a:blip>
          <a:srcRect/>
          <a:stretch>
            <a:fillRect/>
          </a:stretch>
        </p:blipFill>
        <p:spPr bwMode="auto">
          <a:xfrm>
            <a:off x="4108938" y="4302395"/>
            <a:ext cx="3657600" cy="2360930"/>
          </a:xfrm>
          <a:prstGeom prst="rect">
            <a:avLst/>
          </a:prstGeom>
          <a:noFill/>
          <a:ln>
            <a:noFill/>
          </a:ln>
        </p:spPr>
      </p:pic>
    </p:spTree>
    <p:extLst>
      <p:ext uri="{BB962C8B-B14F-4D97-AF65-F5344CB8AC3E}">
        <p14:creationId xmlns:p14="http://schemas.microsoft.com/office/powerpoint/2010/main" val="38029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37198"/>
          </a:xfrm>
        </p:spPr>
        <p:txBody>
          <a:bodyPr>
            <a:normAutofit/>
          </a:bodyPr>
          <a:lstStyle/>
          <a:p>
            <a:pPr algn="ctr"/>
            <a:r>
              <a:rPr lang="fr-FR" sz="2800" dirty="0">
                <a:latin typeface="Arial" panose="020B0604020202020204" pitchFamily="34" charset="0"/>
                <a:cs typeface="Arial" panose="020B0604020202020204" pitchFamily="34" charset="0"/>
              </a:rPr>
              <a:t>Principe de fonctionnement sur Airbus </a:t>
            </a:r>
            <a:r>
              <a:rPr lang="fr-FR" sz="2800" dirty="0" smtClean="0">
                <a:latin typeface="Arial" panose="020B0604020202020204" pitchFamily="34" charset="0"/>
                <a:cs typeface="Arial" panose="020B0604020202020204" pitchFamily="34" charset="0"/>
              </a:rPr>
              <a:t>A330/A340</a:t>
            </a:r>
            <a:endParaRPr lang="fr-FR" sz="2800" dirty="0">
              <a:latin typeface="Arial" panose="020B0604020202020204" pitchFamily="34" charset="0"/>
              <a:cs typeface="Arial" panose="020B0604020202020204" pitchFamily="34" charset="0"/>
            </a:endParaRPr>
          </a:p>
        </p:txBody>
      </p:sp>
      <p:pic>
        <p:nvPicPr>
          <p:cNvPr id="4" name="Espace réservé du contenu 3" descr="Bec A33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02196" y="1242116"/>
            <a:ext cx="6095238" cy="1923115"/>
          </a:xfrm>
          <a:prstGeom prst="rect">
            <a:avLst/>
          </a:prstGeom>
          <a:noFill/>
          <a:ln>
            <a:noFill/>
          </a:ln>
        </p:spPr>
      </p:pic>
      <p:pic>
        <p:nvPicPr>
          <p:cNvPr id="5" name="Image 4" descr="Bec A340"/>
          <p:cNvPicPr/>
          <p:nvPr/>
        </p:nvPicPr>
        <p:blipFill>
          <a:blip r:embed="rId4">
            <a:extLst>
              <a:ext uri="{28A0092B-C50C-407E-A947-70E740481C1C}">
                <a14:useLocalDpi xmlns:a14="http://schemas.microsoft.com/office/drawing/2010/main" val="0"/>
              </a:ext>
            </a:extLst>
          </a:blip>
          <a:srcRect/>
          <a:stretch>
            <a:fillRect/>
          </a:stretch>
        </p:blipFill>
        <p:spPr bwMode="auto">
          <a:xfrm>
            <a:off x="2802196" y="4236474"/>
            <a:ext cx="5937358" cy="1900557"/>
          </a:xfrm>
          <a:prstGeom prst="rect">
            <a:avLst/>
          </a:prstGeom>
          <a:noFill/>
          <a:ln>
            <a:noFill/>
          </a:ln>
        </p:spPr>
      </p:pic>
    </p:spTree>
    <p:extLst>
      <p:ext uri="{BB962C8B-B14F-4D97-AF65-F5344CB8AC3E}">
        <p14:creationId xmlns:p14="http://schemas.microsoft.com/office/powerpoint/2010/main" val="2581119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48199" y="294788"/>
            <a:ext cx="3540369" cy="637198"/>
          </a:xfrm>
        </p:spPr>
        <p:txBody>
          <a:bodyPr>
            <a:normAutofit/>
          </a:bodyPr>
          <a:lstStyle/>
          <a:p>
            <a:r>
              <a:rPr lang="fr-FR" sz="2800" b="1" dirty="0">
                <a:latin typeface="Arial" panose="020B0604020202020204" pitchFamily="34" charset="0"/>
                <a:cs typeface="Arial" panose="020B0604020202020204" pitchFamily="34" charset="0"/>
              </a:rPr>
              <a:t>Bec (volet) </a:t>
            </a:r>
            <a:r>
              <a:rPr lang="fr-FR" sz="2800" b="1" dirty="0" err="1" smtClean="0">
                <a:latin typeface="Arial" panose="020B0604020202020204" pitchFamily="34" charset="0"/>
                <a:cs typeface="Arial" panose="020B0604020202020204" pitchFamily="34" charset="0"/>
              </a:rPr>
              <a:t>Krueger</a:t>
            </a:r>
            <a:endParaRPr lang="fr-FR" sz="2800" dirty="0">
              <a:latin typeface="Arial" panose="020B0604020202020204" pitchFamily="34" charset="0"/>
              <a:cs typeface="Arial" panose="020B0604020202020204" pitchFamily="34" charset="0"/>
            </a:endParaRPr>
          </a:p>
        </p:txBody>
      </p:sp>
      <p:pic>
        <p:nvPicPr>
          <p:cNvPr id="4" name="Espace réservé du contenu 3" descr="Volet kruge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99138" y="1354015"/>
            <a:ext cx="9038493" cy="4290647"/>
          </a:xfrm>
          <a:prstGeom prst="rect">
            <a:avLst/>
          </a:prstGeom>
          <a:noFill/>
          <a:ln>
            <a:noFill/>
          </a:ln>
        </p:spPr>
      </p:pic>
    </p:spTree>
    <p:extLst>
      <p:ext uri="{BB962C8B-B14F-4D97-AF65-F5344CB8AC3E}">
        <p14:creationId xmlns:p14="http://schemas.microsoft.com/office/powerpoint/2010/main" val="277033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53154" y="224448"/>
            <a:ext cx="5685692" cy="549275"/>
          </a:xfrm>
        </p:spPr>
        <p:txBody>
          <a:bodyPr>
            <a:normAutofit/>
          </a:bodyPr>
          <a:lstStyle/>
          <a:p>
            <a:pPr algn="ctr"/>
            <a:r>
              <a:rPr lang="fr-FR" sz="2800" b="1" dirty="0">
                <a:latin typeface="Arial" panose="020B0604020202020204" pitchFamily="34" charset="0"/>
                <a:cs typeface="Arial" panose="020B0604020202020204" pitchFamily="34" charset="0"/>
              </a:rPr>
              <a:t>Dispositifs de bord de </a:t>
            </a:r>
            <a:r>
              <a:rPr lang="fr-FR" sz="2800" b="1" dirty="0" smtClean="0">
                <a:latin typeface="Arial" panose="020B0604020202020204" pitchFamily="34" charset="0"/>
                <a:cs typeface="Arial" panose="020B0604020202020204" pitchFamily="34" charset="0"/>
              </a:rPr>
              <a:t>fuite</a:t>
            </a:r>
            <a:endParaRPr lang="fr-FR" sz="2800" dirty="0">
              <a:latin typeface="Arial" panose="020B0604020202020204" pitchFamily="34" charset="0"/>
              <a:cs typeface="Arial" panose="020B0604020202020204" pitchFamily="34" charset="0"/>
            </a:endParaRPr>
          </a:p>
        </p:txBody>
      </p:sp>
      <p:sp>
        <p:nvSpPr>
          <p:cNvPr id="4" name="Rectangle 3"/>
          <p:cNvSpPr/>
          <p:nvPr/>
        </p:nvSpPr>
        <p:spPr>
          <a:xfrm>
            <a:off x="521676" y="1287242"/>
            <a:ext cx="6828693"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Le principe repose sur l’augmentation de courbure de l’aile et éventuellement de la surface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21676" y="4618664"/>
            <a:ext cx="6846279" cy="1764644"/>
          </a:xfrm>
          <a:prstGeom prst="rect">
            <a:avLst/>
          </a:prstGeom>
          <a:noFill/>
          <a:ln w="19050">
            <a:solidFill>
              <a:schemeClr val="tx1"/>
            </a:solidFill>
          </a:ln>
        </p:spPr>
      </p:pic>
      <p:sp>
        <p:nvSpPr>
          <p:cNvPr id="7" name="Rectangle 6"/>
          <p:cNvSpPr/>
          <p:nvPr/>
        </p:nvSpPr>
        <p:spPr>
          <a:xfrm>
            <a:off x="521676" y="2191206"/>
            <a:ext cx="6846279" cy="21698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Agit à la fois en intrados comme le volet d’intrados et sur l’extrados (accélération des filets d’air</a:t>
            </a:r>
            <a:r>
              <a:rPr lang="fr-FR" dirty="0" smtClean="0">
                <a:latin typeface="Arial" panose="020B0604020202020204" pitchFamily="34" charset="0"/>
                <a:ea typeface="Calibri" panose="020F0502020204030204" pitchFamily="34" charset="0"/>
                <a:cs typeface="Arial" panose="020B0604020202020204" pitchFamily="34" charset="0"/>
              </a:rPr>
              <a:t>); </a:t>
            </a:r>
            <a:endParaRPr lang="fr-FR" dirty="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smtClean="0">
                <a:latin typeface="Arial" panose="020B0604020202020204" pitchFamily="34" charset="0"/>
                <a:ea typeface="Calibri" panose="020F0502020204030204" pitchFamily="34" charset="0"/>
                <a:cs typeface="Arial" panose="020B0604020202020204" pitchFamily="34" charset="0"/>
              </a:rPr>
              <a:t>Risque </a:t>
            </a:r>
            <a:r>
              <a:rPr lang="fr-FR" dirty="0">
                <a:latin typeface="Arial" panose="020B0604020202020204" pitchFamily="34" charset="0"/>
                <a:ea typeface="Calibri" panose="020F0502020204030204" pitchFamily="34" charset="0"/>
                <a:cs typeface="Arial" panose="020B0604020202020204" pitchFamily="34" charset="0"/>
              </a:rPr>
              <a:t>de décollement de la couche </a:t>
            </a:r>
            <a:r>
              <a:rPr lang="fr-FR" dirty="0" smtClean="0">
                <a:latin typeface="Arial" panose="020B0604020202020204" pitchFamily="34" charset="0"/>
                <a:ea typeface="Calibri" panose="020F0502020204030204" pitchFamily="34" charset="0"/>
                <a:cs typeface="Arial" panose="020B0604020202020204" pitchFamily="34" charset="0"/>
              </a:rPr>
              <a:t>limite</a:t>
            </a:r>
            <a:r>
              <a:rPr lang="fr-FR" dirty="0">
                <a:latin typeface="Arial" panose="020B0604020202020204" pitchFamily="34" charset="0"/>
                <a:ea typeface="Calibri" panose="020F0502020204030204" pitchFamily="34" charset="0"/>
                <a:cs typeface="Arial" panose="020B0604020202020204" pitchFamily="34" charset="0"/>
              </a:rPr>
              <a:t>;</a:t>
            </a:r>
            <a:endParaRPr lang="fr-FR"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smtClean="0">
                <a:latin typeface="Arial" panose="020B0604020202020204" pitchFamily="34" charset="0"/>
                <a:ea typeface="Calibri" panose="020F0502020204030204" pitchFamily="34" charset="0"/>
                <a:cs typeface="Arial" panose="020B0604020202020204" pitchFamily="34" charset="0"/>
              </a:rPr>
              <a:t>Sa </a:t>
            </a:r>
            <a:r>
              <a:rPr lang="fr-FR" dirty="0">
                <a:latin typeface="Arial" panose="020B0604020202020204" pitchFamily="34" charset="0"/>
                <a:ea typeface="Calibri" panose="020F0502020204030204" pitchFamily="34" charset="0"/>
                <a:cs typeface="Arial" panose="020B0604020202020204" pitchFamily="34" charset="0"/>
              </a:rPr>
              <a:t>simplicité en fait le système hypersustentateur des avions légers.</a:t>
            </a:r>
          </a:p>
        </p:txBody>
      </p:sp>
      <p:pic>
        <p:nvPicPr>
          <p:cNvPr id="8" name="Image 7" descr="Influence des volets sur CZ"/>
          <p:cNvPicPr/>
          <p:nvPr/>
        </p:nvPicPr>
        <p:blipFill>
          <a:blip r:embed="rId4">
            <a:extLst>
              <a:ext uri="{28A0092B-C50C-407E-A947-70E740481C1C}">
                <a14:useLocalDpi xmlns:a14="http://schemas.microsoft.com/office/drawing/2010/main" val="0"/>
              </a:ext>
            </a:extLst>
          </a:blip>
          <a:srcRect/>
          <a:stretch>
            <a:fillRect/>
          </a:stretch>
        </p:blipFill>
        <p:spPr bwMode="auto">
          <a:xfrm>
            <a:off x="7719500" y="1287242"/>
            <a:ext cx="4091500" cy="5096066"/>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191403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Volet de Courbure Portanc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1875" y="1374011"/>
            <a:ext cx="6944156" cy="3929665"/>
          </a:xfrm>
          <a:prstGeom prst="rect">
            <a:avLst/>
          </a:prstGeom>
          <a:ln/>
        </p:spPr>
        <p:style>
          <a:lnRef idx="2">
            <a:schemeClr val="dk1"/>
          </a:lnRef>
          <a:fillRef idx="1">
            <a:schemeClr val="lt1"/>
          </a:fillRef>
          <a:effectRef idx="0">
            <a:schemeClr val="dk1"/>
          </a:effectRef>
          <a:fontRef idx="minor">
            <a:schemeClr val="dk1"/>
          </a:fontRef>
        </p:style>
      </p:pic>
      <p:sp>
        <p:nvSpPr>
          <p:cNvPr id="6" name="Titre 1"/>
          <p:cNvSpPr>
            <a:spLocks noGrp="1"/>
          </p:cNvSpPr>
          <p:nvPr>
            <p:ph type="title"/>
          </p:nvPr>
        </p:nvSpPr>
        <p:spPr>
          <a:xfrm>
            <a:off x="3429000" y="611309"/>
            <a:ext cx="5685692" cy="549275"/>
          </a:xfrm>
        </p:spPr>
        <p:txBody>
          <a:bodyPr>
            <a:normAutofit/>
          </a:bodyPr>
          <a:lstStyle/>
          <a:p>
            <a:pPr algn="ctr"/>
            <a:r>
              <a:rPr lang="fr-FR" sz="2800" b="1" dirty="0">
                <a:latin typeface="Arial" panose="020B0604020202020204" pitchFamily="34" charset="0"/>
                <a:cs typeface="Arial" panose="020B0604020202020204" pitchFamily="34" charset="0"/>
              </a:rPr>
              <a:t>Dispositifs de bord de </a:t>
            </a:r>
            <a:r>
              <a:rPr lang="fr-FR" sz="2800" b="1" dirty="0" smtClean="0">
                <a:latin typeface="Arial" panose="020B0604020202020204" pitchFamily="34" charset="0"/>
                <a:cs typeface="Arial" panose="020B0604020202020204" pitchFamily="34" charset="0"/>
              </a:rPr>
              <a:t>fuite</a:t>
            </a:r>
            <a:endParaRPr lang="fr-FR" sz="2800" dirty="0">
              <a:latin typeface="Arial" panose="020B0604020202020204" pitchFamily="34" charset="0"/>
              <a:cs typeface="Arial" panose="020B0604020202020204" pitchFamily="34" charset="0"/>
            </a:endParaRPr>
          </a:p>
        </p:txBody>
      </p:sp>
      <p:sp>
        <p:nvSpPr>
          <p:cNvPr id="7" name="Rectangle 6"/>
          <p:cNvSpPr/>
          <p:nvPr/>
        </p:nvSpPr>
        <p:spPr>
          <a:xfrm>
            <a:off x="1570892" y="5517104"/>
            <a:ext cx="9401908" cy="646331"/>
          </a:xfrm>
          <a:prstGeom prst="rect">
            <a:avLst/>
          </a:prstGeom>
        </p:spPr>
        <p:txBody>
          <a:bodyPr wrap="square">
            <a:spAutoFit/>
          </a:bodyPr>
          <a:lstStyle/>
          <a:p>
            <a:pPr lvl="0">
              <a:defRPr/>
            </a:pPr>
            <a:r>
              <a:rPr lang="fr-FR" dirty="0"/>
              <a:t>À noter également que l'augmentation de portance déplace le CP (centre de poussée) vers l'arrière entraînant un moment de tangage.</a:t>
            </a:r>
          </a:p>
        </p:txBody>
      </p:sp>
    </p:spTree>
    <p:extLst>
      <p:ext uri="{BB962C8B-B14F-4D97-AF65-F5344CB8AC3E}">
        <p14:creationId xmlns:p14="http://schemas.microsoft.com/office/powerpoint/2010/main" val="42657641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64169" y="259618"/>
            <a:ext cx="4976447" cy="865798"/>
          </a:xfrm>
        </p:spPr>
        <p:txBody>
          <a:bodyPr>
            <a:normAutofit/>
          </a:bodyPr>
          <a:lstStyle/>
          <a:p>
            <a:pPr algn="ctr"/>
            <a:r>
              <a:rPr lang="fr-FR" sz="2800" b="1" dirty="0">
                <a:latin typeface="Arial" panose="020B0604020202020204" pitchFamily="34" charset="0"/>
                <a:cs typeface="Arial" panose="020B0604020202020204" pitchFamily="34" charset="0"/>
              </a:rPr>
              <a:t>V</a:t>
            </a:r>
            <a:r>
              <a:rPr lang="fr-FR" sz="2800" b="1" dirty="0" smtClean="0">
                <a:latin typeface="Arial" panose="020B0604020202020204" pitchFamily="34" charset="0"/>
                <a:cs typeface="Arial" panose="020B0604020202020204" pitchFamily="34" charset="0"/>
              </a:rPr>
              <a:t>olets </a:t>
            </a:r>
            <a:r>
              <a:rPr lang="fr-FR" sz="2800" b="1" dirty="0">
                <a:latin typeface="Arial" panose="020B0604020202020204" pitchFamily="34" charset="0"/>
                <a:cs typeface="Arial" panose="020B0604020202020204" pitchFamily="34" charset="0"/>
              </a:rPr>
              <a:t>hypersustentateurs</a:t>
            </a:r>
            <a:endParaRPr lang="fr-FR" sz="2800" dirty="0">
              <a:latin typeface="Arial" panose="020B0604020202020204" pitchFamily="34" charset="0"/>
              <a:cs typeface="Arial" panose="020B0604020202020204" pitchFamily="34" charset="0"/>
            </a:endParaRPr>
          </a:p>
        </p:txBody>
      </p:sp>
      <p:pic>
        <p:nvPicPr>
          <p:cNvPr id="4" name="Espace réservé du contenu 3" descr="Volet de Courbure A32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05909" y="2145321"/>
            <a:ext cx="6488722" cy="4360983"/>
          </a:xfrm>
          <a:prstGeom prst="rect">
            <a:avLst/>
          </a:prstGeom>
          <a:ln/>
        </p:spPr>
        <p:style>
          <a:lnRef idx="2">
            <a:schemeClr val="dk1"/>
          </a:lnRef>
          <a:fillRef idx="1">
            <a:schemeClr val="lt1"/>
          </a:fillRef>
          <a:effectRef idx="0">
            <a:schemeClr val="dk1"/>
          </a:effectRef>
          <a:fontRef idx="minor">
            <a:schemeClr val="dk1"/>
          </a:fontRef>
        </p:style>
      </p:pic>
      <p:sp>
        <p:nvSpPr>
          <p:cNvPr id="6" name="Rectangle 5"/>
          <p:cNvSpPr/>
          <p:nvPr/>
        </p:nvSpPr>
        <p:spPr>
          <a:xfrm>
            <a:off x="1307123" y="1312203"/>
            <a:ext cx="10474570"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Appelés volets ou </a:t>
            </a:r>
            <a:r>
              <a:rPr lang="fr-FR" dirty="0" err="1">
                <a:latin typeface="Arial" panose="020B0604020202020204" pitchFamily="34" charset="0"/>
                <a:cs typeface="Arial" panose="020B0604020202020204" pitchFamily="34" charset="0"/>
              </a:rPr>
              <a:t>Flaps</a:t>
            </a:r>
            <a:r>
              <a:rPr lang="fr-FR" dirty="0">
                <a:latin typeface="Arial" panose="020B0604020202020204" pitchFamily="34" charset="0"/>
                <a:cs typeface="Arial" panose="020B0604020202020204" pitchFamily="34" charset="0"/>
              </a:rPr>
              <a:t> (en anglais</a:t>
            </a:r>
            <a:r>
              <a:rPr lang="fr-FR"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I</a:t>
            </a:r>
            <a:r>
              <a:rPr lang="fr-FR" dirty="0" smtClean="0">
                <a:latin typeface="Arial" panose="020B0604020202020204" pitchFamily="34" charset="0"/>
                <a:cs typeface="Arial" panose="020B0604020202020204" pitchFamily="34" charset="0"/>
              </a:rPr>
              <a:t>ls </a:t>
            </a:r>
            <a:r>
              <a:rPr lang="fr-FR" dirty="0">
                <a:latin typeface="Arial" panose="020B0604020202020204" pitchFamily="34" charset="0"/>
                <a:cs typeface="Arial" panose="020B0604020202020204" pitchFamily="34" charset="0"/>
              </a:rPr>
              <a:t>se situent au bord de fuite de l'aile entre les ailerons et le fuselage</a:t>
            </a:r>
          </a:p>
        </p:txBody>
      </p:sp>
    </p:spTree>
    <p:extLst>
      <p:ext uri="{BB962C8B-B14F-4D97-AF65-F5344CB8AC3E}">
        <p14:creationId xmlns:p14="http://schemas.microsoft.com/office/powerpoint/2010/main" val="2738065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95630" y="186222"/>
            <a:ext cx="2600739" cy="767936"/>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Traction</a:t>
            </a:r>
          </a:p>
        </p:txBody>
      </p:sp>
      <p:pic>
        <p:nvPicPr>
          <p:cNvPr id="5" name="Image 4"/>
          <p:cNvPicPr/>
          <p:nvPr/>
        </p:nvPicPr>
        <p:blipFill rotWithShape="1">
          <a:blip r:embed="rId3">
            <a:extLst>
              <a:ext uri="{28A0092B-C50C-407E-A947-70E740481C1C}">
                <a14:useLocalDpi xmlns:a14="http://schemas.microsoft.com/office/drawing/2010/main" val="0"/>
              </a:ext>
            </a:extLst>
          </a:blip>
          <a:srcRect b="11444"/>
          <a:stretch/>
        </p:blipFill>
        <p:spPr bwMode="auto">
          <a:xfrm>
            <a:off x="2890574" y="1255822"/>
            <a:ext cx="6114278" cy="2222873"/>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6" name="Rectangle 1"/>
              <p:cNvSpPr>
                <a:spLocks noChangeArrowheads="1"/>
              </p:cNvSpPr>
              <p:nvPr/>
            </p:nvSpPr>
            <p:spPr bwMode="auto">
              <a:xfrm>
                <a:off x="457200" y="3894946"/>
                <a:ext cx="5744817" cy="128317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altLang="fr-FR" dirty="0">
                    <a:solidFill>
                      <a:schemeClr val="dk1"/>
                    </a:solidFill>
                  </a:rPr>
                  <a:t>On définit l’allongement </a:t>
                </a:r>
                <a:r>
                  <a:rPr lang="fr-FR" altLang="fr-FR" dirty="0" smtClean="0">
                    <a:solidFill>
                      <a:schemeClr val="dk1"/>
                    </a:solidFill>
                  </a:rPr>
                  <a:t>relatif: </a:t>
                </a:r>
                <a14:m>
                  <m:oMath xmlns:m="http://schemas.openxmlformats.org/officeDocument/2006/math">
                    <m:r>
                      <a:rPr lang="fr-FR" i="1">
                        <a:latin typeface="Cambria Math" panose="02040503050406030204" pitchFamily="18" charset="0"/>
                      </a:rPr>
                      <m:t>𝜀</m:t>
                    </m:r>
                    <m:r>
                      <a:rPr lang="fr-FR">
                        <a:latin typeface="Cambria Math" panose="02040503050406030204" pitchFamily="18" charset="0"/>
                      </a:rPr>
                      <m:t>=</m:t>
                    </m:r>
                    <m:f>
                      <m:fPr>
                        <m:ctrlPr>
                          <a:rPr lang="fr-FR" i="1">
                            <a:latin typeface="Cambria Math" panose="02040503050406030204" pitchFamily="18" charset="0"/>
                          </a:rPr>
                        </m:ctrlPr>
                      </m:fPr>
                      <m:num>
                        <m:r>
                          <a:rPr lang="fr-FR">
                            <a:latin typeface="Cambria Math" panose="02040503050406030204" pitchFamily="18" charset="0"/>
                          </a:rPr>
                          <m:t>∆</m:t>
                        </m:r>
                        <m:r>
                          <a:rPr lang="fr-FR" i="1">
                            <a:latin typeface="Cambria Math" panose="02040503050406030204" pitchFamily="18" charset="0"/>
                          </a:rPr>
                          <m:t>𝑙</m:t>
                        </m:r>
                      </m:num>
                      <m:den>
                        <m:r>
                          <a:rPr lang="fr-FR" i="1">
                            <a:latin typeface="Cambria Math" panose="02040503050406030204" pitchFamily="18" charset="0"/>
                          </a:rPr>
                          <m:t>𝑙</m:t>
                        </m:r>
                      </m:den>
                    </m:f>
                  </m:oMath>
                </a14:m>
                <a:r>
                  <a:rPr lang="fr-FR" altLang="fr-FR" dirty="0" smtClean="0">
                    <a:solidFill>
                      <a:schemeClr val="dk1"/>
                    </a:solidFill>
                  </a:rPr>
                  <a:t> </a:t>
                </a:r>
              </a:p>
              <a:p>
                <a:pPr>
                  <a:lnSpc>
                    <a:spcPct val="150000"/>
                  </a:lnSpc>
                </a:pPr>
                <a:r>
                  <a:rPr lang="fr-FR" dirty="0">
                    <a:solidFill>
                      <a:schemeClr val="tx1"/>
                    </a:solidFill>
                  </a:rPr>
                  <a:t>Et la contrainte </a:t>
                </a:r>
                <a14:m>
                  <m:oMath xmlns:m="http://schemas.openxmlformats.org/officeDocument/2006/math">
                    <m:r>
                      <a:rPr lang="fr-FR" i="1">
                        <a:solidFill>
                          <a:schemeClr val="tx1"/>
                        </a:solidFill>
                        <a:latin typeface="Cambria Math" panose="02040503050406030204" pitchFamily="18" charset="0"/>
                      </a:rPr>
                      <m:t>𝜎</m:t>
                    </m:r>
                    <m:r>
                      <a:rPr lang="fr-FR" i="1">
                        <a:solidFill>
                          <a:schemeClr val="tx1"/>
                        </a:solidFill>
                        <a:latin typeface="Cambria Math" panose="02040503050406030204" pitchFamily="18" charset="0"/>
                      </a:rPr>
                      <m:t>=</m:t>
                    </m:r>
                    <m:f>
                      <m:fPr>
                        <m:ctrlPr>
                          <a:rPr lang="fr-FR" i="1">
                            <a:solidFill>
                              <a:schemeClr val="tx1"/>
                            </a:solidFill>
                            <a:latin typeface="Cambria Math" panose="02040503050406030204" pitchFamily="18" charset="0"/>
                          </a:rPr>
                        </m:ctrlPr>
                      </m:fPr>
                      <m:num>
                        <m:r>
                          <a:rPr lang="fr-FR" i="1">
                            <a:solidFill>
                              <a:schemeClr val="tx1"/>
                            </a:solidFill>
                            <a:latin typeface="Cambria Math" panose="02040503050406030204" pitchFamily="18" charset="0"/>
                          </a:rPr>
                          <m:t>𝐹</m:t>
                        </m:r>
                      </m:num>
                      <m:den>
                        <m:r>
                          <a:rPr lang="fr-FR" i="1">
                            <a:solidFill>
                              <a:schemeClr val="tx1"/>
                            </a:solidFill>
                            <a:latin typeface="Cambria Math" panose="02040503050406030204" pitchFamily="18" charset="0"/>
                          </a:rPr>
                          <m:t>𝑆</m:t>
                        </m:r>
                      </m:den>
                    </m:f>
                  </m:oMath>
                </a14:m>
                <a:endParaRPr lang="fr-FR" altLang="fr-FR" dirty="0">
                  <a:solidFill>
                    <a:schemeClr val="dk1"/>
                  </a:solidFill>
                </a:endParaRPr>
              </a:p>
            </p:txBody>
          </p:sp>
        </mc:Choice>
        <mc:Fallback xmlns="">
          <p:sp>
            <p:nvSpPr>
              <p:cNvPr id="6" name="Rectangle 1"/>
              <p:cNvSpPr>
                <a:spLocks noRot="1" noChangeAspect="1" noMove="1" noResize="1" noEditPoints="1" noAdjustHandles="1" noChangeArrowheads="1" noChangeShapeType="1" noTextEdit="1"/>
              </p:cNvSpPr>
              <p:nvPr/>
            </p:nvSpPr>
            <p:spPr bwMode="auto">
              <a:xfrm>
                <a:off x="457200" y="3894946"/>
                <a:ext cx="5744817" cy="1283172"/>
              </a:xfrm>
              <a:prstGeom prst="rect">
                <a:avLst/>
              </a:prstGeom>
              <a:blipFill>
                <a:blip r:embed="rId4"/>
                <a:stretch>
                  <a:fillRect l="-742"/>
                </a:stretch>
              </a:blipFill>
            </p:spPr>
            <p:txBody>
              <a:bodyPr/>
              <a:lstStyle/>
              <a:p>
                <a:r>
                  <a:rPr lang="fr-FR">
                    <a:noFill/>
                  </a:rPr>
                  <a:t> </a:t>
                </a:r>
              </a:p>
            </p:txBody>
          </p:sp>
        </mc:Fallback>
      </mc:AlternateContent>
    </p:spTree>
    <p:extLst>
      <p:ext uri="{BB962C8B-B14F-4D97-AF65-F5344CB8AC3E}">
        <p14:creationId xmlns:p14="http://schemas.microsoft.com/office/powerpoint/2010/main" val="1846009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04891" y="174658"/>
            <a:ext cx="7042639" cy="619613"/>
          </a:xfrm>
        </p:spPr>
        <p:txBody>
          <a:bodyPr>
            <a:normAutofit fontScale="90000"/>
          </a:bodyPr>
          <a:lstStyle/>
          <a:p>
            <a:r>
              <a:rPr lang="fr-FR" sz="2800" b="1" dirty="0">
                <a:latin typeface="Arial" panose="020B0604020202020204" pitchFamily="34" charset="0"/>
                <a:cs typeface="Arial" panose="020B0604020202020204" pitchFamily="34" charset="0"/>
              </a:rPr>
              <a:t>Différents types de </a:t>
            </a:r>
            <a:r>
              <a:rPr lang="fr-FR" sz="2800" b="1" dirty="0" smtClean="0">
                <a:latin typeface="Arial" panose="020B0604020202020204" pitchFamily="34" charset="0"/>
                <a:cs typeface="Arial" panose="020B0604020202020204" pitchFamily="34" charset="0"/>
              </a:rPr>
              <a:t>volets: </a:t>
            </a:r>
            <a:r>
              <a:rPr lang="fr-FR" sz="2800" b="1" dirty="0">
                <a:latin typeface="Arial" panose="020B0604020202020204" pitchFamily="34" charset="0"/>
                <a:cs typeface="Arial" panose="020B0604020202020204" pitchFamily="34" charset="0"/>
              </a:rPr>
              <a:t>Volet </a:t>
            </a:r>
            <a:r>
              <a:rPr lang="fr-FR" sz="2800" b="1" dirty="0" smtClean="0">
                <a:latin typeface="Arial" panose="020B0604020202020204" pitchFamily="34" charset="0"/>
                <a:cs typeface="Arial" panose="020B0604020202020204" pitchFamily="34" charset="0"/>
              </a:rPr>
              <a:t>d'intrados</a:t>
            </a:r>
            <a:endParaRPr lang="fr-FR" sz="2800" dirty="0">
              <a:latin typeface="Arial" panose="020B0604020202020204" pitchFamily="34" charset="0"/>
              <a:cs typeface="Arial" panose="020B0604020202020204" pitchFamily="34" charset="0"/>
            </a:endParaRPr>
          </a:p>
        </p:txBody>
      </p:sp>
      <p:pic>
        <p:nvPicPr>
          <p:cNvPr id="4" name="Image 3" descr="Volet d'intrados"/>
          <p:cNvPicPr/>
          <p:nvPr/>
        </p:nvPicPr>
        <p:blipFill>
          <a:blip r:embed="rId3">
            <a:extLst>
              <a:ext uri="{28A0092B-C50C-407E-A947-70E740481C1C}">
                <a14:useLocalDpi xmlns:a14="http://schemas.microsoft.com/office/drawing/2010/main" val="0"/>
              </a:ext>
            </a:extLst>
          </a:blip>
          <a:srcRect/>
          <a:stretch>
            <a:fillRect/>
          </a:stretch>
        </p:blipFill>
        <p:spPr bwMode="auto">
          <a:xfrm>
            <a:off x="2325101" y="4496433"/>
            <a:ext cx="8202221" cy="1947301"/>
          </a:xfrm>
          <a:prstGeom prst="rect">
            <a:avLst/>
          </a:prstGeom>
          <a:noFill/>
          <a:ln>
            <a:noFill/>
          </a:ln>
        </p:spPr>
      </p:pic>
      <p:sp>
        <p:nvSpPr>
          <p:cNvPr id="5" name="Rectangle 4"/>
          <p:cNvSpPr/>
          <p:nvPr/>
        </p:nvSpPr>
        <p:spPr>
          <a:xfrm>
            <a:off x="879230" y="1074366"/>
            <a:ext cx="10498016" cy="295016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L'extrados </a:t>
            </a:r>
            <a:r>
              <a:rPr lang="fr-FR" dirty="0">
                <a:latin typeface="Arial" panose="020B0604020202020204" pitchFamily="34" charset="0"/>
                <a:cs typeface="Arial" panose="020B0604020202020204" pitchFamily="34" charset="0"/>
              </a:rPr>
              <a:t>de l'aile est inchangée</a:t>
            </a:r>
            <a:r>
              <a:rPr lang="fr-FR" dirty="0" smtClean="0">
                <a:latin typeface="Arial" panose="020B0604020202020204" pitchFamily="34" charset="0"/>
                <a:cs typeface="Arial" panose="020B0604020202020204" pitchFamily="34" charset="0"/>
              </a:rPr>
              <a:t>,</a:t>
            </a: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le volet déforme seulement </a:t>
            </a:r>
            <a:r>
              <a:rPr lang="fr-FR" dirty="0" smtClean="0">
                <a:latin typeface="Arial" panose="020B0604020202020204" pitchFamily="34" charset="0"/>
                <a:cs typeface="Arial" panose="020B0604020202020204" pitchFamily="34" charset="0"/>
              </a:rPr>
              <a:t>l'intrados. </a:t>
            </a: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a été utilisé pendant plusieurs années, notamment sur les avions de combats.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Sa </a:t>
            </a:r>
            <a:r>
              <a:rPr lang="fr-FR" dirty="0">
                <a:latin typeface="Arial" panose="020B0604020202020204" pitchFamily="34" charset="0"/>
                <a:cs typeface="Arial" panose="020B0604020202020204" pitchFamily="34" charset="0"/>
              </a:rPr>
              <a:t>structure est simple et ses performances sont très bonnes pour la portance.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L'augmentation </a:t>
            </a:r>
            <a:r>
              <a:rPr lang="fr-FR" dirty="0">
                <a:latin typeface="Arial" panose="020B0604020202020204" pitchFamily="34" charset="0"/>
                <a:cs typeface="Arial" panose="020B0604020202020204" pitchFamily="34" charset="0"/>
              </a:rPr>
              <a:t>de traînée en relation avec l'espace « mort » derrière le volet est tolérable, voire désirable pour la phase d'atterrissage.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braquage du volet retarde le décollement par effet de courbure.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En </a:t>
            </a:r>
            <a:r>
              <a:rPr lang="fr-FR" dirty="0">
                <a:latin typeface="Arial" panose="020B0604020202020204" pitchFamily="34" charset="0"/>
                <a:cs typeface="Arial" panose="020B0604020202020204" pitchFamily="34" charset="0"/>
              </a:rPr>
              <a:t>revanche, le sillage de ce type de volet est susceptible d'engendrer des vibrations sur les empennages de l'avion.</a:t>
            </a:r>
          </a:p>
        </p:txBody>
      </p:sp>
    </p:spTree>
    <p:extLst>
      <p:ext uri="{BB962C8B-B14F-4D97-AF65-F5344CB8AC3E}">
        <p14:creationId xmlns:p14="http://schemas.microsoft.com/office/powerpoint/2010/main" val="3801240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8184" y="319643"/>
            <a:ext cx="11183816" cy="512519"/>
          </a:xfrm>
        </p:spPr>
        <p:txBody>
          <a:bodyPr>
            <a:normAutofit/>
          </a:bodyPr>
          <a:lstStyle/>
          <a:p>
            <a:r>
              <a:rPr lang="fr-FR" sz="2400" b="1" dirty="0">
                <a:latin typeface="Arial" panose="020B0604020202020204" pitchFamily="34" charset="0"/>
                <a:cs typeface="Arial" panose="020B0604020202020204" pitchFamily="34" charset="0"/>
              </a:rPr>
              <a:t>Différents types de volets: </a:t>
            </a:r>
            <a:r>
              <a:rPr lang="fr-FR" sz="2400" b="1" dirty="0" smtClean="0">
                <a:latin typeface="Arial" panose="020B0604020202020204" pitchFamily="34" charset="0"/>
                <a:cs typeface="Arial" panose="020B0604020202020204" pitchFamily="34" charset="0"/>
              </a:rPr>
              <a:t>Volet </a:t>
            </a:r>
            <a:r>
              <a:rPr lang="fr-FR" sz="2400" b="1" dirty="0">
                <a:latin typeface="Arial" panose="020B0604020202020204" pitchFamily="34" charset="0"/>
                <a:cs typeface="Arial" panose="020B0604020202020204" pitchFamily="34" charset="0"/>
              </a:rPr>
              <a:t>d'intrados avec déplacement vers </a:t>
            </a:r>
            <a:r>
              <a:rPr lang="fr-FR" sz="2400" b="1" dirty="0" smtClean="0">
                <a:latin typeface="Arial" panose="020B0604020202020204" pitchFamily="34" charset="0"/>
                <a:cs typeface="Arial" panose="020B0604020202020204" pitchFamily="34" charset="0"/>
              </a:rPr>
              <a:t>l'arrière</a:t>
            </a:r>
            <a:endParaRPr lang="fr-FR" sz="2400" dirty="0">
              <a:latin typeface="Arial" panose="020B0604020202020204" pitchFamily="34" charset="0"/>
              <a:cs typeface="Arial" panose="020B0604020202020204" pitchFamily="34" charset="0"/>
            </a:endParaRPr>
          </a:p>
        </p:txBody>
      </p:sp>
      <p:pic>
        <p:nvPicPr>
          <p:cNvPr id="4" name="Espace réservé du contenu 3" descr="Volet d'intrados avec recul"/>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6724" y="3996962"/>
            <a:ext cx="8282354" cy="1753208"/>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1008184" y="1690688"/>
            <a:ext cx="9662033"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Ce type de volet </a:t>
            </a:r>
            <a:r>
              <a:rPr lang="fr-FR" dirty="0" smtClean="0">
                <a:latin typeface="Arial" panose="020B0604020202020204" pitchFamily="34" charset="0"/>
                <a:cs typeface="Arial" panose="020B0604020202020204" pitchFamily="34" charset="0"/>
              </a:rPr>
              <a:t>combine:</a:t>
            </a:r>
          </a:p>
          <a:p>
            <a:pPr marL="742950" lvl="1"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un déplacement vers l'arrière pour augmenter la surface alaire </a:t>
            </a:r>
            <a:endParaRPr lang="fr-FR" dirty="0" smtClean="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un braquage vers le bas pour augmenter la courbure. </a:t>
            </a:r>
            <a:endParaRPr lang="fr-FR"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s'appelle « volet </a:t>
            </a:r>
            <a:r>
              <a:rPr lang="fr-FR" dirty="0" err="1">
                <a:latin typeface="Arial" panose="020B0604020202020204" pitchFamily="34" charset="0"/>
                <a:cs typeface="Arial" panose="020B0604020202020204" pitchFamily="34" charset="0"/>
              </a:rPr>
              <a:t>Zap</a:t>
            </a:r>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8471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83423" y="382710"/>
            <a:ext cx="7971692" cy="637198"/>
          </a:xfrm>
        </p:spPr>
        <p:txBody>
          <a:bodyPr>
            <a:normAutofit/>
          </a:bodyPr>
          <a:lstStyle/>
          <a:p>
            <a:pPr algn="ctr"/>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a:t>
            </a:r>
            <a:r>
              <a:rPr lang="fr-FR" sz="2800" dirty="0">
                <a:latin typeface="Arial" panose="020B0604020202020204" pitchFamily="34" charset="0"/>
                <a:cs typeface="Arial" panose="020B0604020202020204" pitchFamily="34" charset="0"/>
              </a:rPr>
              <a:t>de </a:t>
            </a:r>
            <a:r>
              <a:rPr lang="fr-FR" sz="2800" dirty="0" smtClean="0">
                <a:latin typeface="Arial" panose="020B0604020202020204" pitchFamily="34" charset="0"/>
                <a:cs typeface="Arial" panose="020B0604020202020204" pitchFamily="34" charset="0"/>
              </a:rPr>
              <a:t>courbure</a:t>
            </a:r>
            <a:endParaRPr lang="fr-FR" sz="2800" dirty="0">
              <a:latin typeface="Arial" panose="020B0604020202020204" pitchFamily="34" charset="0"/>
              <a:cs typeface="Arial" panose="020B0604020202020204" pitchFamily="34" charset="0"/>
            </a:endParaRPr>
          </a:p>
        </p:txBody>
      </p:sp>
      <p:pic>
        <p:nvPicPr>
          <p:cNvPr id="4" name="Espace réservé du contenu 3" descr="Volet de Courbur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29961" y="4783016"/>
            <a:ext cx="7825154" cy="1296132"/>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260838" y="1188780"/>
            <a:ext cx="11380177" cy="21698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permet de faire varier la courbure de l'aile, donc la portance et la traînée.</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C’est une </a:t>
            </a:r>
            <a:r>
              <a:rPr lang="fr-FR" dirty="0">
                <a:latin typeface="Arial" panose="020B0604020202020204" pitchFamily="34" charset="0"/>
                <a:cs typeface="Arial" panose="020B0604020202020204" pitchFamily="34" charset="0"/>
              </a:rPr>
              <a:t>simple articulation au bord de fuite et occupe une fraction de la profondeur de l'aile de 20 à 30 </a:t>
            </a:r>
            <a:r>
              <a:rPr lang="fr-FR" dirty="0" smtClean="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braquage crée une dépression sur l'extrados du </a:t>
            </a:r>
            <a:r>
              <a:rPr lang="fr-FR" dirty="0" smtClean="0">
                <a:latin typeface="Arial" panose="020B0604020202020204" pitchFamily="34" charset="0"/>
                <a:cs typeface="Arial" panose="020B0604020202020204" pitchFamily="34" charset="0"/>
              </a:rPr>
              <a:t>volet (accroît </a:t>
            </a:r>
            <a:r>
              <a:rPr lang="fr-FR" dirty="0">
                <a:latin typeface="Arial" panose="020B0604020202020204" pitchFamily="34" charset="0"/>
                <a:cs typeface="Arial" panose="020B0604020202020204" pitchFamily="34" charset="0"/>
              </a:rPr>
              <a:t>les dépressions sur l'extrados de </a:t>
            </a:r>
            <a:r>
              <a:rPr lang="fr-FR" dirty="0" smtClean="0">
                <a:latin typeface="Arial" panose="020B0604020202020204" pitchFamily="34" charset="0"/>
                <a:cs typeface="Arial" panose="020B0604020202020204" pitchFamily="34" charset="0"/>
              </a:rPr>
              <a:t>l'aile).</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surpressions sur l'intrados sont aussi augmentées, principalement sur la seconde moitié du profil.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Sur </a:t>
            </a:r>
            <a:r>
              <a:rPr lang="fr-FR" dirty="0">
                <a:latin typeface="Arial" panose="020B0604020202020204" pitchFamily="34" charset="0"/>
                <a:cs typeface="Arial" panose="020B0604020202020204" pitchFamily="34" charset="0"/>
              </a:rPr>
              <a:t>certains types de planeurs il est possible de braquer les volets négativement (vers le haut). </a:t>
            </a:r>
            <a:endParaRPr lang="fr-FR"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1421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46479" y="417880"/>
            <a:ext cx="8780585" cy="566860"/>
          </a:xfrm>
        </p:spPr>
        <p:txBody>
          <a:bodyPr>
            <a:normAutofit/>
          </a:bodyPr>
          <a:lstStyle/>
          <a:p>
            <a:pPr algn="ctr"/>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a:t>
            </a:r>
            <a:r>
              <a:rPr lang="fr-FR" sz="2800" dirty="0">
                <a:latin typeface="Arial" panose="020B0604020202020204" pitchFamily="34" charset="0"/>
                <a:cs typeface="Arial" panose="020B0604020202020204" pitchFamily="34" charset="0"/>
              </a:rPr>
              <a:t>de courbure à fente</a:t>
            </a:r>
          </a:p>
        </p:txBody>
      </p:sp>
      <p:pic>
        <p:nvPicPr>
          <p:cNvPr id="4" name="Espace réservé du contenu 3" descr="Volet à fen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46479" y="4687649"/>
            <a:ext cx="7714044" cy="1255952"/>
          </a:xfrm>
          <a:prstGeom prst="rect">
            <a:avLst/>
          </a:prstGeom>
          <a:ln/>
        </p:spPr>
        <p:style>
          <a:lnRef idx="2">
            <a:schemeClr val="accent6"/>
          </a:lnRef>
          <a:fillRef idx="1">
            <a:schemeClr val="lt1"/>
          </a:fillRef>
          <a:effectRef idx="0">
            <a:schemeClr val="accent6"/>
          </a:effectRef>
          <a:fontRef idx="minor">
            <a:schemeClr val="dk1"/>
          </a:fontRef>
        </p:style>
      </p:pic>
      <p:sp>
        <p:nvSpPr>
          <p:cNvPr id="5" name="Rectangle 4"/>
          <p:cNvSpPr/>
          <p:nvPr/>
        </p:nvSpPr>
        <p:spPr>
          <a:xfrm>
            <a:off x="685800" y="1173375"/>
            <a:ext cx="11183815" cy="278537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ts val="21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Une </a:t>
            </a:r>
            <a:r>
              <a:rPr lang="fr-FR" dirty="0">
                <a:latin typeface="Arial" panose="020B0604020202020204" pitchFamily="34" charset="0"/>
                <a:cs typeface="Arial" panose="020B0604020202020204" pitchFamily="34" charset="0"/>
              </a:rPr>
              <a:t>fente est ménagée entre le profil et le volet, dès que l'on braque </a:t>
            </a:r>
            <a:r>
              <a:rPr lang="fr-FR" dirty="0" smtClean="0">
                <a:latin typeface="Arial" panose="020B0604020202020204" pitchFamily="34" charset="0"/>
                <a:cs typeface="Arial" panose="020B0604020202020204" pitchFamily="34" charset="0"/>
              </a:rPr>
              <a:t>celui-ci</a:t>
            </a:r>
          </a:p>
          <a:p>
            <a:pPr marL="285750" indent="-285750">
              <a:lnSpc>
                <a:spcPts val="21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fente </a:t>
            </a:r>
            <a:r>
              <a:rPr lang="fr-FR" dirty="0" smtClean="0">
                <a:latin typeface="Arial" panose="020B0604020202020204" pitchFamily="34" charset="0"/>
                <a:cs typeface="Arial" panose="020B0604020202020204" pitchFamily="34" charset="0"/>
              </a:rPr>
              <a:t>doit </a:t>
            </a:r>
            <a:r>
              <a:rPr lang="fr-FR" dirty="0">
                <a:latin typeface="Arial" panose="020B0604020202020204" pitchFamily="34" charset="0"/>
                <a:cs typeface="Arial" panose="020B0604020202020204" pitchFamily="34" charset="0"/>
              </a:rPr>
              <a:t>être convergente pour accélérer le flux et avoir une direction telle que l'écoulement ne décolle pas sur le volet. </a:t>
            </a:r>
            <a:endParaRPr lang="fr-FR" dirty="0" smtClean="0">
              <a:latin typeface="Arial" panose="020B0604020202020204" pitchFamily="34" charset="0"/>
              <a:cs typeface="Arial" panose="020B0604020202020204" pitchFamily="34" charset="0"/>
            </a:endParaRPr>
          </a:p>
          <a:p>
            <a:pPr marL="285750" indent="-285750">
              <a:lnSpc>
                <a:spcPts val="21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L'absence </a:t>
            </a:r>
            <a:r>
              <a:rPr lang="fr-FR" dirty="0">
                <a:latin typeface="Arial" panose="020B0604020202020204" pitchFamily="34" charset="0"/>
                <a:cs typeface="Arial" panose="020B0604020202020204" pitchFamily="34" charset="0"/>
              </a:rPr>
              <a:t>de décollement est liée la dépression sur le volet et donc également la vitesse à la sortie de la </a:t>
            </a:r>
            <a:r>
              <a:rPr lang="fr-FR" dirty="0" smtClean="0">
                <a:latin typeface="Arial" panose="020B0604020202020204" pitchFamily="34" charset="0"/>
                <a:cs typeface="Arial" panose="020B0604020202020204" pitchFamily="34" charset="0"/>
              </a:rPr>
              <a:t>fente.</a:t>
            </a:r>
          </a:p>
          <a:p>
            <a:pPr marL="285750" indent="-285750">
              <a:lnSpc>
                <a:spcPts val="2100"/>
              </a:lnSpc>
              <a:buFont typeface="Arial" panose="020B0604020202020204" pitchFamily="34" charset="0"/>
              <a:buChar char="•"/>
            </a:pPr>
            <a:r>
              <a:rPr lang="fr-FR" dirty="0">
                <a:latin typeface="Arial" panose="020B0604020202020204" pitchFamily="34" charset="0"/>
                <a:cs typeface="Arial" panose="020B0604020202020204" pitchFamily="34" charset="0"/>
              </a:rPr>
              <a:t>Il existe donc une largeur </a:t>
            </a:r>
            <a:r>
              <a:rPr lang="fr-FR" dirty="0" smtClean="0">
                <a:latin typeface="Arial" panose="020B0604020202020204" pitchFamily="34" charset="0"/>
                <a:cs typeface="Arial" panose="020B0604020202020204" pitchFamily="34" charset="0"/>
              </a:rPr>
              <a:t>optimale. De la fente: Une </a:t>
            </a:r>
            <a:r>
              <a:rPr lang="fr-FR" dirty="0">
                <a:latin typeface="Arial" panose="020B0604020202020204" pitchFamily="34" charset="0"/>
                <a:cs typeface="Arial" panose="020B0604020202020204" pitchFamily="34" charset="0"/>
              </a:rPr>
              <a:t>fente trop étroite freine l'écoulement par viscosité, une fente trop large peut diminuer la dépression d'extrados du volet. </a:t>
            </a:r>
            <a:endParaRPr lang="fr-FR" dirty="0" smtClean="0">
              <a:latin typeface="Arial" panose="020B0604020202020204" pitchFamily="34" charset="0"/>
              <a:cs typeface="Arial" panose="020B0604020202020204" pitchFamily="34" charset="0"/>
            </a:endParaRPr>
          </a:p>
          <a:p>
            <a:pPr marL="285750" indent="-285750">
              <a:lnSpc>
                <a:spcPts val="21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Pour </a:t>
            </a:r>
            <a:r>
              <a:rPr lang="fr-FR" dirty="0">
                <a:latin typeface="Arial" panose="020B0604020202020204" pitchFamily="34" charset="0"/>
                <a:cs typeface="Arial" panose="020B0604020202020204" pitchFamily="34" charset="0"/>
              </a:rPr>
              <a:t>obtenir le meilleur fonctionnement à n'importe quel braquage, il est nécessaire d'adjoindre un dispositif cinématique tel que le volet puisse être translaté et pivoté à la </a:t>
            </a:r>
            <a:r>
              <a:rPr lang="fr-FR" dirty="0" smtClean="0">
                <a:latin typeface="Arial" panose="020B0604020202020204" pitchFamily="34" charset="0"/>
                <a:cs typeface="Arial" panose="020B0604020202020204" pitchFamily="34" charset="0"/>
              </a:rPr>
              <a:t>fois</a:t>
            </a:r>
            <a:r>
              <a:rPr lang="fr-FR" dirty="0" smtClean="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Cette </a:t>
            </a:r>
            <a:r>
              <a:rPr lang="fr-FR" dirty="0">
                <a:latin typeface="Arial" panose="020B0604020202020204" pitchFamily="34" charset="0"/>
                <a:cs typeface="Arial" panose="020B0604020202020204" pitchFamily="34" charset="0"/>
              </a:rPr>
              <a:t>solution est adoptée maintenant sur presque tous les avions modernes. </a:t>
            </a:r>
            <a:endParaRPr lang="fr-FR"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1595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90092" y="312372"/>
            <a:ext cx="6336323" cy="584444"/>
          </a:xfrm>
        </p:spPr>
        <p:txBody>
          <a:bodyPr>
            <a:normAutofit/>
          </a:bodyPr>
          <a:lstStyle/>
          <a:p>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Fowler</a:t>
            </a:r>
            <a:endParaRPr lang="fr-FR" sz="2800" dirty="0">
              <a:latin typeface="Arial" panose="020B0604020202020204" pitchFamily="34" charset="0"/>
              <a:cs typeface="Arial" panose="020B0604020202020204" pitchFamily="34" charset="0"/>
            </a:endParaRPr>
          </a:p>
        </p:txBody>
      </p:sp>
      <p:pic>
        <p:nvPicPr>
          <p:cNvPr id="4" name="Espace réservé du contenu 3" descr="Volet Fowle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07007" y="4032131"/>
            <a:ext cx="7406270" cy="1278423"/>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674076" y="1846274"/>
            <a:ext cx="10568354" cy="17030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 volet Fowler (d'après H.D. Fowler) consiste en une aile auxiliaire qui vient se loger sous l'extrados de l'aile </a:t>
            </a:r>
            <a:r>
              <a:rPr lang="fr-FR" dirty="0" smtClean="0">
                <a:latin typeface="Arial" panose="020B0604020202020204" pitchFamily="34" charset="0"/>
                <a:cs typeface="Arial" panose="020B0604020202020204" pitchFamily="34" charset="0"/>
              </a:rPr>
              <a:t>principale. </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Cette </a:t>
            </a:r>
            <a:r>
              <a:rPr lang="fr-FR" dirty="0">
                <a:latin typeface="Arial" panose="020B0604020202020204" pitchFamily="34" charset="0"/>
                <a:cs typeface="Arial" panose="020B0604020202020204" pitchFamily="34" charset="0"/>
              </a:rPr>
              <a:t>pseudo-aile est reculée en même temps qu'elle est braquée.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On </a:t>
            </a:r>
            <a:r>
              <a:rPr lang="fr-FR" dirty="0">
                <a:latin typeface="Arial" panose="020B0604020202020204" pitchFamily="34" charset="0"/>
                <a:cs typeface="Arial" panose="020B0604020202020204" pitchFamily="34" charset="0"/>
              </a:rPr>
              <a:t>combine ainsi les effets de courbure, de fente et de variation de surface.</a:t>
            </a:r>
          </a:p>
        </p:txBody>
      </p:sp>
    </p:spTree>
    <p:extLst>
      <p:ext uri="{BB962C8B-B14F-4D97-AF65-F5344CB8AC3E}">
        <p14:creationId xmlns:p14="http://schemas.microsoft.com/office/powerpoint/2010/main" val="130818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86358" y="453048"/>
            <a:ext cx="9255369" cy="725121"/>
          </a:xfrm>
        </p:spPr>
        <p:txBody>
          <a:bodyPr>
            <a:normAutofit/>
          </a:bodyPr>
          <a:lstStyle/>
          <a:p>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a:t>
            </a:r>
            <a:r>
              <a:rPr lang="fr-FR" sz="2800" dirty="0">
                <a:latin typeface="Arial" panose="020B0604020202020204" pitchFamily="34" charset="0"/>
                <a:cs typeface="Arial" panose="020B0604020202020204" pitchFamily="34" charset="0"/>
              </a:rPr>
              <a:t>Fowler à volets </a:t>
            </a:r>
            <a:r>
              <a:rPr lang="fr-FR" sz="2800" dirty="0" smtClean="0">
                <a:latin typeface="Arial" panose="020B0604020202020204" pitchFamily="34" charset="0"/>
                <a:cs typeface="Arial" panose="020B0604020202020204" pitchFamily="34" charset="0"/>
              </a:rPr>
              <a:t>multiples</a:t>
            </a:r>
            <a:endParaRPr lang="fr-FR" sz="2800" dirty="0">
              <a:latin typeface="Arial" panose="020B0604020202020204" pitchFamily="34" charset="0"/>
              <a:cs typeface="Arial" panose="020B0604020202020204" pitchFamily="34" charset="0"/>
            </a:endParaRPr>
          </a:p>
        </p:txBody>
      </p:sp>
      <p:pic>
        <p:nvPicPr>
          <p:cNvPr id="4" name="Espace réservé du contenu 3" descr="Volet multi-fente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4921" y="4493814"/>
            <a:ext cx="5909121" cy="1110544"/>
          </a:xfrm>
          <a:prstGeom prst="rect">
            <a:avLst/>
          </a:prstGeom>
          <a:noFill/>
          <a:ln>
            <a:noFill/>
          </a:ln>
        </p:spPr>
      </p:pic>
      <p:pic>
        <p:nvPicPr>
          <p:cNvPr id="5" name="Image 4" descr="Volet multi-fentes"/>
          <p:cNvPicPr/>
          <p:nvPr/>
        </p:nvPicPr>
        <p:blipFill>
          <a:blip r:embed="rId4">
            <a:extLst>
              <a:ext uri="{28A0092B-C50C-407E-A947-70E740481C1C}">
                <a14:useLocalDpi xmlns:a14="http://schemas.microsoft.com/office/drawing/2010/main" val="0"/>
              </a:ext>
            </a:extLst>
          </a:blip>
          <a:srcRect/>
          <a:stretch>
            <a:fillRect/>
          </a:stretch>
        </p:blipFill>
        <p:spPr bwMode="auto">
          <a:xfrm>
            <a:off x="7064673" y="4493814"/>
            <a:ext cx="4627685" cy="1313703"/>
          </a:xfrm>
          <a:prstGeom prst="rect">
            <a:avLst/>
          </a:prstGeom>
          <a:noFill/>
          <a:ln>
            <a:noFill/>
          </a:ln>
        </p:spPr>
      </p:pic>
      <p:sp>
        <p:nvSpPr>
          <p:cNvPr id="6" name="Rectangle 5"/>
          <p:cNvSpPr/>
          <p:nvPr/>
        </p:nvSpPr>
        <p:spPr>
          <a:xfrm>
            <a:off x="1013464" y="1595571"/>
            <a:ext cx="10678894" cy="25340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Sur certains volets à fente, le décollement se produit sur le volet plutôt que sur l'aile.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Pour </a:t>
            </a:r>
            <a:r>
              <a:rPr lang="fr-FR" dirty="0">
                <a:latin typeface="Arial" panose="020B0604020202020204" pitchFamily="34" charset="0"/>
                <a:cs typeface="Arial" panose="020B0604020202020204" pitchFamily="34" charset="0"/>
              </a:rPr>
              <a:t>éviter ce phénomène, </a:t>
            </a: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dispositifs hypersustentateurs à volets multiples ont été introduits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Dans </a:t>
            </a:r>
            <a:r>
              <a:rPr lang="fr-FR" dirty="0">
                <a:latin typeface="Arial" panose="020B0604020202020204" pitchFamily="34" charset="0"/>
                <a:cs typeface="Arial" panose="020B0604020202020204" pitchFamily="34" charset="0"/>
              </a:rPr>
              <a:t>ce type de systèmes le volet est lui-même </a:t>
            </a:r>
            <a:r>
              <a:rPr lang="fr-FR" dirty="0" err="1">
                <a:latin typeface="Arial" panose="020B0604020202020204" pitchFamily="34" charset="0"/>
                <a:cs typeface="Arial" panose="020B0604020202020204" pitchFamily="34" charset="0"/>
              </a:rPr>
              <a:t>hypersustenté</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peut être en deux ou trois parties, avec deux ou trois </a:t>
            </a:r>
            <a:r>
              <a:rPr lang="fr-FR" dirty="0" smtClean="0">
                <a:latin typeface="Arial" panose="020B0604020202020204" pitchFamily="34" charset="0"/>
                <a:cs typeface="Arial" panose="020B0604020202020204" pitchFamily="34" charset="0"/>
              </a:rPr>
              <a:t>fentes.</a:t>
            </a:r>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Dans tous les cas un gain est obtenu, mais il faut aussi tenir compte de l'augmentation du poids et de la complication mécanique.</a:t>
            </a:r>
          </a:p>
        </p:txBody>
      </p:sp>
    </p:spTree>
    <p:extLst>
      <p:ext uri="{BB962C8B-B14F-4D97-AF65-F5344CB8AC3E}">
        <p14:creationId xmlns:p14="http://schemas.microsoft.com/office/powerpoint/2010/main" val="3995478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01970" y="435463"/>
            <a:ext cx="10515600" cy="602029"/>
          </a:xfrm>
        </p:spPr>
        <p:txBody>
          <a:bodyPr>
            <a:normAutofit/>
          </a:bodyPr>
          <a:lstStyle/>
          <a:p>
            <a:pPr algn="ctr"/>
            <a:r>
              <a:rPr lang="fr-FR" sz="2800" dirty="0">
                <a:latin typeface="Arial" panose="020B0604020202020204" pitchFamily="34" charset="0"/>
                <a:cs typeface="Arial" panose="020B0604020202020204" pitchFamily="34" charset="0"/>
              </a:rPr>
              <a:t>Boeing 747 en phase d'approche juste avant l'atterrissage</a:t>
            </a:r>
          </a:p>
        </p:txBody>
      </p:sp>
      <p:pic>
        <p:nvPicPr>
          <p:cNvPr id="4" name="Espace réservé du contenu 3" descr="747 en approch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7154" y="1826414"/>
            <a:ext cx="9812215" cy="4328202"/>
          </a:xfrm>
          <a:prstGeom prst="rect">
            <a:avLst/>
          </a:prstGeom>
          <a:noFill/>
          <a:ln>
            <a:noFill/>
          </a:ln>
        </p:spPr>
      </p:pic>
    </p:spTree>
    <p:extLst>
      <p:ext uri="{BB962C8B-B14F-4D97-AF65-F5344CB8AC3E}">
        <p14:creationId xmlns:p14="http://schemas.microsoft.com/office/powerpoint/2010/main" val="17949908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07677" y="365125"/>
            <a:ext cx="6916615" cy="674933"/>
          </a:xfrm>
        </p:spPr>
        <p:txBody>
          <a:bodyPr>
            <a:normAutofit/>
          </a:bodyPr>
          <a:lstStyle/>
          <a:p>
            <a:pPr algn="ctr"/>
            <a:r>
              <a:rPr lang="fr-FR" sz="2800" dirty="0">
                <a:latin typeface="Arial" panose="020B0604020202020204" pitchFamily="34" charset="0"/>
                <a:ea typeface="+mn-ea"/>
                <a:cs typeface="Arial" panose="020B0604020202020204" pitchFamily="34" charset="0"/>
              </a:rPr>
              <a:t>Dispositifs </a:t>
            </a:r>
            <a:r>
              <a:rPr lang="fr-FR" sz="2800" dirty="0" smtClean="0">
                <a:latin typeface="Arial" panose="020B0604020202020204" pitchFamily="34" charset="0"/>
                <a:ea typeface="+mn-ea"/>
                <a:cs typeface="Arial" panose="020B0604020202020204" pitchFamily="34" charset="0"/>
              </a:rPr>
              <a:t>divers: </a:t>
            </a:r>
            <a:r>
              <a:rPr lang="fr-FR" sz="2800" i="1" dirty="0" smtClean="0">
                <a:latin typeface="Arial" panose="020B0604020202020204" pitchFamily="34" charset="0"/>
                <a:ea typeface="+mn-ea"/>
                <a:cs typeface="Arial" panose="020B0604020202020204" pitchFamily="34" charset="0"/>
              </a:rPr>
              <a:t>Soufflage</a:t>
            </a:r>
            <a:endParaRPr lang="fr-FR" sz="2800" dirty="0">
              <a:latin typeface="Arial" panose="020B0604020202020204" pitchFamily="34" charset="0"/>
              <a:cs typeface="Arial" panose="020B0604020202020204" pitchFamily="34" charset="0"/>
            </a:endParaRPr>
          </a:p>
        </p:txBody>
      </p:sp>
      <p:pic>
        <p:nvPicPr>
          <p:cNvPr id="4" name="Espace réservé du contenu 3" descr="Soufflage des volet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0306" y="3356585"/>
            <a:ext cx="6134363" cy="1276959"/>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656491" y="1084196"/>
            <a:ext cx="10879015" cy="13388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De l'air prélevé du ou des réacteurs est soufflé sur l'extrados au niveau du bord de fuite juste avant les volets lorsque ceux-ci sont abaissés pour redonner de l'énergie à la couche limite</a:t>
            </a:r>
            <a:r>
              <a:rPr lang="fr-FR" dirty="0" smtClean="0">
                <a:latin typeface="Arial" panose="020B0604020202020204" pitchFamily="34" charset="0"/>
                <a:cs typeface="Arial" panose="020B0604020202020204" pitchFamily="34" charset="0"/>
              </a:rPr>
              <a:t>.</a:t>
            </a:r>
          </a:p>
          <a:p>
            <a:pPr>
              <a:lnSpc>
                <a:spcPct val="150000"/>
              </a:lnSpc>
            </a:pPr>
            <a:r>
              <a:rPr lang="fr-FR" dirty="0" smtClean="0">
                <a:latin typeface="Arial" panose="020B0604020202020204" pitchFamily="34" charset="0"/>
                <a:cs typeface="Arial" panose="020B0604020202020204" pitchFamily="34" charset="0"/>
              </a:rPr>
              <a:t>Exemple </a:t>
            </a:r>
            <a:r>
              <a:rPr lang="fr-FR" dirty="0">
                <a:latin typeface="Arial" panose="020B0604020202020204" pitchFamily="34" charset="0"/>
                <a:cs typeface="Arial" panose="020B0604020202020204" pitchFamily="34" charset="0"/>
              </a:rPr>
              <a:t>le F-104 </a:t>
            </a:r>
            <a:r>
              <a:rPr lang="fr-FR" dirty="0" err="1">
                <a:latin typeface="Arial" panose="020B0604020202020204" pitchFamily="34" charset="0"/>
                <a:cs typeface="Arial" panose="020B0604020202020204" pitchFamily="34" charset="0"/>
              </a:rPr>
              <a:t>Starfighter</a:t>
            </a:r>
            <a:r>
              <a:rPr lang="fr-FR" dirty="0">
                <a:latin typeface="Arial" panose="020B0604020202020204" pitchFamily="34" charset="0"/>
                <a:cs typeface="Arial" panose="020B0604020202020204" pitchFamily="34" charset="0"/>
              </a:rPr>
              <a:t>.</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558" y="2748235"/>
            <a:ext cx="5234993" cy="2931596"/>
          </a:xfrm>
          <a:prstGeom prst="rect">
            <a:avLst/>
          </a:prstGeom>
        </p:spPr>
      </p:pic>
    </p:spTree>
    <p:extLst>
      <p:ext uri="{BB962C8B-B14F-4D97-AF65-F5344CB8AC3E}">
        <p14:creationId xmlns:p14="http://schemas.microsoft.com/office/powerpoint/2010/main" val="8963037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6539" y="312370"/>
            <a:ext cx="5202115" cy="918551"/>
          </a:xfrm>
        </p:spPr>
        <p:txBody>
          <a:bodyPr>
            <a:normAutofit/>
          </a:bodyPr>
          <a:lstStyle/>
          <a:p>
            <a:r>
              <a:rPr lang="fr-FR" sz="2800" dirty="0">
                <a:latin typeface="Arial" panose="020B0604020202020204" pitchFamily="34" charset="0"/>
                <a:cs typeface="Arial" panose="020B0604020202020204" pitchFamily="34" charset="0"/>
              </a:rPr>
              <a:t>Dispositifs </a:t>
            </a:r>
            <a:r>
              <a:rPr lang="fr-FR" sz="2800" dirty="0" smtClean="0">
                <a:latin typeface="Arial" panose="020B0604020202020204" pitchFamily="34" charset="0"/>
                <a:cs typeface="Arial" panose="020B0604020202020204" pitchFamily="34" charset="0"/>
              </a:rPr>
              <a:t>divers: </a:t>
            </a:r>
            <a:r>
              <a:rPr lang="fr-FR" sz="2800" i="1" dirty="0" smtClean="0">
                <a:latin typeface="Arial" panose="020B0604020202020204" pitchFamily="34" charset="0"/>
                <a:cs typeface="Arial" panose="020B0604020202020204" pitchFamily="34" charset="0"/>
              </a:rPr>
              <a:t>Aspiration</a:t>
            </a:r>
            <a:endParaRPr lang="fr-FR" sz="2800" dirty="0">
              <a:latin typeface="Arial" panose="020B0604020202020204" pitchFamily="34" charset="0"/>
              <a:cs typeface="Arial" panose="020B0604020202020204" pitchFamily="34" charset="0"/>
            </a:endParaRPr>
          </a:p>
        </p:txBody>
      </p:sp>
      <p:pic>
        <p:nvPicPr>
          <p:cNvPr id="4" name="Espace réservé du contenu 3" descr="Aspiration couche limi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74820" y="4332532"/>
            <a:ext cx="7148411" cy="1452805"/>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1635368" y="1768324"/>
            <a:ext cx="9864969" cy="17030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La couche limite est aspirée à travers de trous très fins sur l'extrados, ce qui retarde son décollement.</a:t>
            </a:r>
          </a:p>
          <a:p>
            <a:pPr>
              <a:lnSpc>
                <a:spcPct val="150000"/>
              </a:lnSpc>
            </a:pPr>
            <a:r>
              <a:rPr lang="fr-FR" dirty="0">
                <a:latin typeface="Arial" panose="020B0604020202020204" pitchFamily="34" charset="0"/>
                <a:cs typeface="Arial" panose="020B0604020202020204" pitchFamily="34" charset="0"/>
              </a:rPr>
              <a:t>Ce système séduisant mais plus employé se heurte à des difficultés techniques (conduites d'aspiration) et consomme beaucoup d'énergie pour être efficace.</a:t>
            </a:r>
          </a:p>
        </p:txBody>
      </p:sp>
    </p:spTree>
    <p:extLst>
      <p:ext uri="{BB962C8B-B14F-4D97-AF65-F5344CB8AC3E}">
        <p14:creationId xmlns:p14="http://schemas.microsoft.com/office/powerpoint/2010/main" val="28813186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1041644"/>
          </a:xfrm>
        </p:spPr>
        <p:txBody>
          <a:bodyPr>
            <a:normAutofit/>
          </a:bodyPr>
          <a:lstStyle/>
          <a:p>
            <a:pPr algn="ctr"/>
            <a:r>
              <a:rPr lang="fr-FR" sz="2800" dirty="0" smtClean="0">
                <a:latin typeface="Arial" panose="020B0604020202020204" pitchFamily="34" charset="0"/>
                <a:cs typeface="Arial" panose="020B0604020202020204" pitchFamily="34" charset="0"/>
              </a:rPr>
              <a:t>Tableau </a:t>
            </a:r>
            <a:r>
              <a:rPr lang="fr-FR" sz="2800" dirty="0">
                <a:latin typeface="Arial" panose="020B0604020202020204" pitchFamily="34" charset="0"/>
                <a:cs typeface="Arial" panose="020B0604020202020204" pitchFamily="34" charset="0"/>
              </a:rPr>
              <a:t>récapitulatif de l'amélioration apportée par les dispositifs hypersustentateurs</a:t>
            </a:r>
          </a:p>
        </p:txBody>
      </p:sp>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25824" t="12635" r="18619" b="19131"/>
          <a:stretch/>
        </p:blipFill>
        <p:spPr bwMode="auto">
          <a:xfrm>
            <a:off x="1248508" y="1825625"/>
            <a:ext cx="10105292"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3006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253" y="1723580"/>
            <a:ext cx="6035676" cy="4138124"/>
          </a:xfrm>
          <a:prstGeom prst="rect">
            <a:avLst/>
          </a:prstGeom>
        </p:spPr>
        <p:style>
          <a:lnRef idx="2">
            <a:schemeClr val="dk1"/>
          </a:lnRef>
          <a:fillRef idx="1">
            <a:schemeClr val="lt1"/>
          </a:fillRef>
          <a:effectRef idx="0">
            <a:schemeClr val="dk1"/>
          </a:effectRef>
          <a:fontRef idx="minor">
            <a:schemeClr val="dk1"/>
          </a:fontRef>
        </p:style>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l="38481"/>
          <a:stretch/>
        </p:blipFill>
        <p:spPr>
          <a:xfrm>
            <a:off x="7539604" y="1723580"/>
            <a:ext cx="3698240" cy="2077420"/>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8" name="Rectangle 7"/>
              <p:cNvSpPr/>
              <p:nvPr/>
            </p:nvSpPr>
            <p:spPr>
              <a:xfrm>
                <a:off x="7241434" y="4405628"/>
                <a:ext cx="399641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smtClean="0"/>
                  <a:t>Domaine élastique:</a:t>
                </a:r>
              </a:p>
              <a:p>
                <a:r>
                  <a:rPr lang="fr-FR" dirty="0" smtClean="0"/>
                  <a:t> </a:t>
                </a:r>
                <a14:m>
                  <m:oMath xmlns:m="http://schemas.openxmlformats.org/officeDocument/2006/math">
                    <m:r>
                      <a:rPr lang="fr-FR" i="1">
                        <a:latin typeface="Cambria Math" panose="02040503050406030204" pitchFamily="18" charset="0"/>
                      </a:rPr>
                      <m:t>𝜎</m:t>
                    </m:r>
                    <m:r>
                      <a:rPr lang="fr-FR">
                        <a:latin typeface="Cambria Math" panose="02040503050406030204" pitchFamily="18" charset="0"/>
                      </a:rPr>
                      <m:t>=</m:t>
                    </m:r>
                    <m:r>
                      <a:rPr lang="fr-FR" i="1">
                        <a:latin typeface="Cambria Math" panose="02040503050406030204" pitchFamily="18" charset="0"/>
                      </a:rPr>
                      <m:t>𝐸</m:t>
                    </m:r>
                    <m:r>
                      <a:rPr lang="fr-FR">
                        <a:latin typeface="Cambria Math" panose="02040503050406030204" pitchFamily="18" charset="0"/>
                      </a:rPr>
                      <m:t>×</m:t>
                    </m:r>
                    <m:r>
                      <a:rPr lang="fr-FR" i="1">
                        <a:latin typeface="Cambria Math" panose="02040503050406030204" pitchFamily="18" charset="0"/>
                      </a:rPr>
                      <m:t>𝜖</m:t>
                    </m:r>
                  </m:oMath>
                </a14:m>
                <a:endParaRPr lang="fr-FR" dirty="0" smtClean="0"/>
              </a:p>
              <a:p>
                <a:r>
                  <a:rPr lang="fr-FR" dirty="0" err="1"/>
                  <a:t>Re</a:t>
                </a:r>
                <a:r>
                  <a:rPr lang="fr-FR" dirty="0"/>
                  <a:t> </a:t>
                </a:r>
                <a:r>
                  <a:rPr lang="fr-FR" dirty="0" smtClean="0"/>
                  <a:t>:Résistance élastique</a:t>
                </a:r>
              </a:p>
              <a:p>
                <a:r>
                  <a:rPr lang="fr-FR" dirty="0" err="1"/>
                  <a:t>R</a:t>
                </a:r>
                <a:r>
                  <a:rPr lang="fr-FR" baseline="-25000" dirty="0" err="1"/>
                  <a:t>m</a:t>
                </a:r>
                <a:r>
                  <a:rPr lang="fr-FR" baseline="-25000" dirty="0"/>
                  <a:t> </a:t>
                </a:r>
                <a:r>
                  <a:rPr lang="fr-FR" dirty="0" smtClean="0"/>
                  <a:t>:La </a:t>
                </a:r>
                <a:r>
                  <a:rPr lang="fr-FR" dirty="0"/>
                  <a:t>contrainte </a:t>
                </a:r>
                <a:r>
                  <a:rPr lang="fr-FR" dirty="0" smtClean="0"/>
                  <a:t>maximale</a:t>
                </a:r>
              </a:p>
              <a:p>
                <a:r>
                  <a:rPr lang="fr-FR" dirty="0" smtClean="0"/>
                  <a:t>A: déformation a la rupture </a:t>
                </a:r>
                <a:endParaRPr lang="fr-FR" dirty="0"/>
              </a:p>
            </p:txBody>
          </p:sp>
        </mc:Choice>
        <mc:Fallback xmlns="">
          <p:sp>
            <p:nvSpPr>
              <p:cNvPr id="8" name="Rectangle 7"/>
              <p:cNvSpPr>
                <a:spLocks noRot="1" noChangeAspect="1" noMove="1" noResize="1" noEditPoints="1" noAdjustHandles="1" noChangeArrowheads="1" noChangeShapeType="1" noTextEdit="1"/>
              </p:cNvSpPr>
              <p:nvPr/>
            </p:nvSpPr>
            <p:spPr>
              <a:xfrm>
                <a:off x="7241434" y="4405628"/>
                <a:ext cx="3996410" cy="1477328"/>
              </a:xfrm>
              <a:prstGeom prst="rect">
                <a:avLst/>
              </a:prstGeom>
              <a:blipFill>
                <a:blip r:embed="rId5"/>
                <a:stretch>
                  <a:fillRect l="-1218" t="-2049" b="-5328"/>
                </a:stretch>
              </a:blipFill>
            </p:spPr>
            <p:txBody>
              <a:bodyPr/>
              <a:lstStyle/>
              <a:p>
                <a:r>
                  <a:rPr lang="fr-FR">
                    <a:noFill/>
                  </a:rPr>
                  <a:t> </a:t>
                </a:r>
              </a:p>
            </p:txBody>
          </p:sp>
        </mc:Fallback>
      </mc:AlternateContent>
      <p:sp>
        <p:nvSpPr>
          <p:cNvPr id="9" name="Titre 1"/>
          <p:cNvSpPr>
            <a:spLocks noGrp="1"/>
          </p:cNvSpPr>
          <p:nvPr>
            <p:ph type="title"/>
          </p:nvPr>
        </p:nvSpPr>
        <p:spPr>
          <a:xfrm>
            <a:off x="4954654" y="206100"/>
            <a:ext cx="2600739" cy="767936"/>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Traction</a:t>
            </a:r>
          </a:p>
        </p:txBody>
      </p:sp>
    </p:spTree>
    <p:extLst>
      <p:ext uri="{BB962C8B-B14F-4D97-AF65-F5344CB8AC3E}">
        <p14:creationId xmlns:p14="http://schemas.microsoft.com/office/powerpoint/2010/main" val="28494841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11115" y="386862"/>
            <a:ext cx="10515600" cy="459765"/>
          </a:xfrm>
        </p:spPr>
        <p:txBody>
          <a:bodyPr>
            <a:normAutofit fontScale="90000"/>
          </a:bodyPr>
          <a:lstStyle/>
          <a:p>
            <a:pPr algn="ctr"/>
            <a:r>
              <a:rPr lang="fr-FR" sz="2800" i="1" dirty="0">
                <a:latin typeface="Arial" panose="020B0604020202020204" pitchFamily="34" charset="0"/>
                <a:cs typeface="Arial" panose="020B0604020202020204" pitchFamily="34" charset="0"/>
              </a:rPr>
              <a:t>Synthèse des dispositifs hypersustentateurs sur la </a:t>
            </a:r>
            <a:r>
              <a:rPr lang="fr-FR" sz="2800" i="1" dirty="0" smtClean="0">
                <a:latin typeface="Arial" panose="020B0604020202020204" pitchFamily="34" charset="0"/>
                <a:cs typeface="Arial" panose="020B0604020202020204" pitchFamily="34" charset="0"/>
              </a:rPr>
              <a:t>polaire</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3830" t="33126" r="26537" b="14354"/>
          <a:stretch/>
        </p:blipFill>
        <p:spPr bwMode="auto">
          <a:xfrm>
            <a:off x="1740876" y="1022473"/>
            <a:ext cx="9056077" cy="3956041"/>
          </a:xfrm>
          <a:prstGeom prst="rect">
            <a:avLst/>
          </a:prstGeom>
          <a:ln w="19050">
            <a:solidFill>
              <a:schemeClr val="tx1"/>
            </a:solidFill>
          </a:ln>
          <a:extLst>
            <a:ext uri="{53640926-AAD7-44D8-BBD7-CCE9431645EC}">
              <a14:shadowObscured xmlns:a14="http://schemas.microsoft.com/office/drawing/2010/main"/>
            </a:ext>
          </a:extLst>
        </p:spPr>
      </p:pic>
      <p:sp>
        <p:nvSpPr>
          <p:cNvPr id="3" name="Rectangle 2"/>
          <p:cNvSpPr/>
          <p:nvPr/>
        </p:nvSpPr>
        <p:spPr>
          <a:xfrm>
            <a:off x="773723" y="5312621"/>
            <a:ext cx="10172699" cy="13388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L’action simultanée des dispositifs de Bord d’attaque et Bord de fuite augmente C</a:t>
            </a:r>
            <a:r>
              <a:rPr lang="fr-FR" baseline="-25000" dirty="0">
                <a:latin typeface="Arial" panose="020B0604020202020204" pitchFamily="34" charset="0"/>
                <a:cs typeface="Arial" panose="020B0604020202020204" pitchFamily="34" charset="0"/>
              </a:rPr>
              <a:t>z max</a:t>
            </a:r>
            <a:r>
              <a:rPr lang="fr-FR" dirty="0">
                <a:latin typeface="Arial" panose="020B0604020202020204" pitchFamily="34" charset="0"/>
                <a:cs typeface="Arial" panose="020B0604020202020204" pitchFamily="34" charset="0"/>
              </a:rPr>
              <a:t> et α</a:t>
            </a:r>
            <a:r>
              <a:rPr lang="fr-FR" baseline="-25000" dirty="0" err="1">
                <a:latin typeface="Arial" panose="020B0604020202020204" pitchFamily="34" charset="0"/>
                <a:cs typeface="Arial" panose="020B0604020202020204" pitchFamily="34" charset="0"/>
              </a:rPr>
              <a:t>Czmax</a:t>
            </a:r>
            <a:r>
              <a:rPr lang="fr-FR" dirty="0">
                <a:latin typeface="Arial" panose="020B0604020202020204" pitchFamily="34" charset="0"/>
                <a:cs typeface="Arial" panose="020B0604020202020204" pitchFamily="34" charset="0"/>
              </a:rPr>
              <a:t>.</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Pour 20°, C</a:t>
            </a:r>
            <a:r>
              <a:rPr lang="fr-FR" baseline="-25000" dirty="0">
                <a:latin typeface="Arial" panose="020B0604020202020204" pitchFamily="34" charset="0"/>
                <a:cs typeface="Arial" panose="020B0604020202020204" pitchFamily="34" charset="0"/>
              </a:rPr>
              <a:t>z</a:t>
            </a:r>
            <a:r>
              <a:rPr lang="fr-FR" dirty="0">
                <a:latin typeface="Arial" panose="020B0604020202020204" pitchFamily="34" charset="0"/>
                <a:cs typeface="Arial" panose="020B0604020202020204" pitchFamily="34" charset="0"/>
              </a:rPr>
              <a:t> augmente pour une variation faible de Cx : utilisation au décollage.</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Pour 50°, C</a:t>
            </a:r>
            <a:r>
              <a:rPr lang="fr-FR" baseline="-25000" dirty="0">
                <a:latin typeface="Arial" panose="020B0604020202020204" pitchFamily="34" charset="0"/>
                <a:cs typeface="Arial" panose="020B0604020202020204" pitchFamily="34" charset="0"/>
              </a:rPr>
              <a:t>z max</a:t>
            </a:r>
            <a:r>
              <a:rPr lang="fr-FR" dirty="0">
                <a:latin typeface="Arial" panose="020B0604020202020204" pitchFamily="34" charset="0"/>
                <a:cs typeface="Arial" panose="020B0604020202020204" pitchFamily="34" charset="0"/>
              </a:rPr>
              <a:t> est maximal mais au prix d’une forte traînée : utilisation à l’atterrissage.</a:t>
            </a:r>
          </a:p>
        </p:txBody>
      </p:sp>
    </p:spTree>
    <p:extLst>
      <p:ext uri="{BB962C8B-B14F-4D97-AF65-F5344CB8AC3E}">
        <p14:creationId xmlns:p14="http://schemas.microsoft.com/office/powerpoint/2010/main" val="8068192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54061" y="232446"/>
            <a:ext cx="3206262" cy="795460"/>
          </a:xfrm>
        </p:spPr>
        <p:txBody>
          <a:bodyPr>
            <a:normAutofit/>
          </a:bodyPr>
          <a:lstStyle/>
          <a:p>
            <a:r>
              <a:rPr lang="fr-FR" sz="2800" b="1" dirty="0">
                <a:latin typeface="Arial" panose="020B0604020202020204" pitchFamily="34" charset="0"/>
                <a:cs typeface="Arial" panose="020B0604020202020204" pitchFamily="34" charset="0"/>
              </a:rPr>
              <a:t>Installation B </a:t>
            </a:r>
            <a:r>
              <a:rPr lang="fr-FR" sz="2800" b="1" dirty="0" smtClean="0">
                <a:latin typeface="Arial" panose="020B0604020202020204" pitchFamily="34" charset="0"/>
                <a:cs typeface="Arial" panose="020B0604020202020204" pitchFamily="34" charset="0"/>
              </a:rPr>
              <a:t>727</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28019" t="21593" r="25603" b="32520"/>
          <a:stretch/>
        </p:blipFill>
        <p:spPr bwMode="auto">
          <a:xfrm>
            <a:off x="1987313" y="1210427"/>
            <a:ext cx="8862395" cy="3561679"/>
          </a:xfrm>
          <a:prstGeom prst="rect">
            <a:avLst/>
          </a:prstGeom>
          <a:ln w="19050">
            <a:solidFill>
              <a:schemeClr val="tx1"/>
            </a:solidFill>
          </a:ln>
          <a:extLst>
            <a:ext uri="{53640926-AAD7-44D8-BBD7-CCE9431645EC}">
              <a14:shadowObscured xmlns:a14="http://schemas.microsoft.com/office/drawing/2010/main"/>
            </a:ext>
          </a:extLst>
        </p:spPr>
      </p:pic>
      <p:sp>
        <p:nvSpPr>
          <p:cNvPr id="5" name="Rectangle 4"/>
          <p:cNvSpPr/>
          <p:nvPr/>
        </p:nvSpPr>
        <p:spPr>
          <a:xfrm>
            <a:off x="2291798" y="4954627"/>
            <a:ext cx="7930788" cy="15188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15000"/>
              </a:lnSpc>
              <a:spcAft>
                <a:spcPts val="0"/>
              </a:spcAft>
            </a:pPr>
            <a:r>
              <a:rPr lang="fr-FR" dirty="0">
                <a:latin typeface="Arial" panose="020B0604020202020204" pitchFamily="34" charset="0"/>
                <a:ea typeface="Calibri" panose="020F0502020204030204" pitchFamily="34" charset="0"/>
                <a:cs typeface="Arial" panose="020B0604020202020204" pitchFamily="34" charset="0"/>
              </a:rPr>
              <a:t>Cet avion dispose de :</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deux volets intérieurs triple fente (un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deux volets extérieurs triple fente (un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huit becs de bord d’attaque (quatre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six volets </a:t>
            </a:r>
            <a:r>
              <a:rPr lang="fr-FR" dirty="0" err="1">
                <a:latin typeface="Arial" panose="020B0604020202020204" pitchFamily="34" charset="0"/>
                <a:ea typeface="Calibri" panose="020F0502020204030204" pitchFamily="34" charset="0"/>
                <a:cs typeface="Arial" panose="020B0604020202020204" pitchFamily="34" charset="0"/>
              </a:rPr>
              <a:t>krueger</a:t>
            </a:r>
            <a:r>
              <a:rPr lang="fr-FR" dirty="0">
                <a:latin typeface="Arial" panose="020B0604020202020204" pitchFamily="34" charset="0"/>
                <a:ea typeface="Calibri" panose="020F0502020204030204" pitchFamily="34" charset="0"/>
                <a:cs typeface="Arial" panose="020B0604020202020204" pitchFamily="34" charset="0"/>
              </a:rPr>
              <a:t> (trois par côté) près du fuselage. </a:t>
            </a:r>
            <a:endParaRPr lang="fr-FR"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645494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109160"/>
            <a:ext cx="10515600" cy="777875"/>
          </a:xfrm>
        </p:spPr>
        <p:txBody>
          <a:bodyPr>
            <a:normAutofit/>
          </a:bodyPr>
          <a:lstStyle/>
          <a:p>
            <a:pPr algn="ctr"/>
            <a:r>
              <a:rPr lang="fr-FR" sz="2800" dirty="0">
                <a:latin typeface="Arial" panose="020B0604020202020204" pitchFamily="34" charset="0"/>
                <a:cs typeface="Arial" panose="020B0604020202020204" pitchFamily="34" charset="0"/>
              </a:rPr>
              <a:t>Mise en œuvre des dispositifs hypersustentateurs sur B 727</a:t>
            </a: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3419" t="35089" r="32064" b="24664"/>
          <a:stretch/>
        </p:blipFill>
        <p:spPr bwMode="auto">
          <a:xfrm>
            <a:off x="1143000" y="1688123"/>
            <a:ext cx="10210799" cy="4765430"/>
          </a:xfrm>
          <a:prstGeom prst="rect">
            <a:avLst/>
          </a:prstGeom>
          <a:ln w="19050">
            <a:solidFill>
              <a:schemeClr val="tx1"/>
            </a:solidFill>
          </a:ln>
          <a:extLst>
            <a:ext uri="{53640926-AAD7-44D8-BBD7-CCE9431645EC}">
              <a14:shadowObscured xmlns:a14="http://schemas.microsoft.com/office/drawing/2010/main"/>
            </a:ext>
          </a:extLst>
        </p:spPr>
      </p:pic>
      <p:sp>
        <p:nvSpPr>
          <p:cNvPr id="3" name="Rectangle 2"/>
          <p:cNvSpPr/>
          <p:nvPr/>
        </p:nvSpPr>
        <p:spPr>
          <a:xfrm>
            <a:off x="4098740" y="748535"/>
            <a:ext cx="3365024" cy="369332"/>
          </a:xfrm>
          <a:prstGeom prst="rect">
            <a:avLst/>
          </a:prstGeom>
        </p:spPr>
        <p:txBody>
          <a:bodyPr wrap="none">
            <a:spAutoFit/>
          </a:bodyPr>
          <a:lstStyle/>
          <a:p>
            <a:pPr marL="0" lvl="4" algn="ctr"/>
            <a:r>
              <a:rPr lang="fr-FR" b="1" dirty="0">
                <a:latin typeface="Arial" panose="020B0604020202020204" pitchFamily="34" charset="0"/>
                <a:cs typeface="Arial" panose="020B0604020202020204" pitchFamily="34" charset="0"/>
              </a:rPr>
              <a:t>Dispositifs de bord d’attaque</a:t>
            </a:r>
          </a:p>
        </p:txBody>
      </p:sp>
    </p:spTree>
    <p:extLst>
      <p:ext uri="{BB962C8B-B14F-4D97-AF65-F5344CB8AC3E}">
        <p14:creationId xmlns:p14="http://schemas.microsoft.com/office/powerpoint/2010/main" val="28520989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510" y="1951892"/>
            <a:ext cx="9335844" cy="47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8036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51738" y="294787"/>
            <a:ext cx="5457092" cy="584444"/>
          </a:xfrm>
        </p:spPr>
        <p:txBody>
          <a:bodyPr>
            <a:normAutofit/>
          </a:bodyPr>
          <a:lstStyle/>
          <a:p>
            <a:r>
              <a:rPr lang="fr-FR" sz="2800" b="1" dirty="0">
                <a:latin typeface="Arial" panose="020B0604020202020204" pitchFamily="34" charset="0"/>
                <a:cs typeface="Arial" panose="020B0604020202020204" pitchFamily="34" charset="0"/>
              </a:rPr>
              <a:t>Dispositifs </a:t>
            </a:r>
            <a:r>
              <a:rPr lang="fr-FR" sz="2800" b="1" dirty="0" err="1" smtClean="0">
                <a:latin typeface="Arial" panose="020B0604020202020204" pitchFamily="34" charset="0"/>
                <a:cs typeface="Arial" panose="020B0604020202020204" pitchFamily="34" charset="0"/>
              </a:rPr>
              <a:t>hyposustentateurs</a:t>
            </a:r>
            <a:endParaRPr lang="fr-FR" sz="2800" dirty="0">
              <a:latin typeface="Arial" panose="020B0604020202020204" pitchFamily="34" charset="0"/>
              <a:cs typeface="Arial" panose="020B0604020202020204" pitchFamily="34" charset="0"/>
            </a:endParaRPr>
          </a:p>
        </p:txBody>
      </p:sp>
      <p:sp>
        <p:nvSpPr>
          <p:cNvPr id="3" name="Espace réservé du contenu 2"/>
          <p:cNvSpPr>
            <a:spLocks noGrp="1"/>
          </p:cNvSpPr>
          <p:nvPr>
            <p:ph idx="1"/>
          </p:nvPr>
        </p:nvSpPr>
        <p:spPr>
          <a:xfrm>
            <a:off x="1122484" y="1139825"/>
            <a:ext cx="10515600" cy="1919898"/>
          </a:xfrm>
        </p:spPr>
        <p:txBody>
          <a:bodyPr>
            <a:normAutofit/>
          </a:bodyPr>
          <a:lstStyle/>
          <a:p>
            <a:pPr marL="285750" lvl="2" indent="-285750">
              <a:buFont typeface="Wingdings" panose="05000000000000000000" pitchFamily="2" charset="2"/>
              <a:buChar char="Ø"/>
            </a:pPr>
            <a:r>
              <a:rPr lang="fr-FR" sz="1800" b="1" dirty="0" smtClean="0">
                <a:latin typeface="Arial" panose="020B0604020202020204" pitchFamily="34" charset="0"/>
                <a:cs typeface="Arial" panose="020B0604020202020204" pitchFamily="34" charset="0"/>
              </a:rPr>
              <a:t>Buts</a:t>
            </a:r>
          </a:p>
          <a:p>
            <a:pPr marL="742950" lvl="3" indent="-285750"/>
            <a:r>
              <a:rPr lang="fr-FR" dirty="0" smtClean="0">
                <a:latin typeface="Arial" panose="020B0604020202020204" pitchFamily="34" charset="0"/>
                <a:cs typeface="Arial" panose="020B0604020202020204" pitchFamily="34" charset="0"/>
              </a:rPr>
              <a:t>Diminuer </a:t>
            </a:r>
            <a:r>
              <a:rPr lang="fr-FR" dirty="0">
                <a:latin typeface="Arial" panose="020B0604020202020204" pitchFamily="34" charset="0"/>
                <a:cs typeface="Arial" panose="020B0604020202020204" pitchFamily="34" charset="0"/>
              </a:rPr>
              <a:t>la vitesse en approche, atterrissage ou accélération - </a:t>
            </a:r>
            <a:r>
              <a:rPr lang="fr-FR" dirty="0" smtClean="0">
                <a:latin typeface="Arial" panose="020B0604020202020204" pitchFamily="34" charset="0"/>
                <a:cs typeface="Arial" panose="020B0604020202020204" pitchFamily="34" charset="0"/>
              </a:rPr>
              <a:t>arrêt.</a:t>
            </a:r>
          </a:p>
          <a:p>
            <a:pPr marL="742950" lvl="3" indent="-285750"/>
            <a:r>
              <a:rPr lang="fr-FR" dirty="0" smtClean="0">
                <a:latin typeface="Arial" panose="020B0604020202020204" pitchFamily="34" charset="0"/>
                <a:cs typeface="Arial" panose="020B0604020202020204" pitchFamily="34" charset="0"/>
              </a:rPr>
              <a:t>Augmenter </a:t>
            </a:r>
            <a:r>
              <a:rPr lang="fr-FR" dirty="0">
                <a:latin typeface="Arial" panose="020B0604020202020204" pitchFamily="34" charset="0"/>
                <a:cs typeface="Arial" panose="020B0604020202020204" pitchFamily="34" charset="0"/>
              </a:rPr>
              <a:t>les performances de descente.</a:t>
            </a:r>
          </a:p>
          <a:p>
            <a:pPr marL="285750" lvl="2" indent="-285750">
              <a:buFont typeface="Wingdings" panose="05000000000000000000" pitchFamily="2" charset="2"/>
              <a:buChar char="Ø"/>
            </a:pPr>
            <a:r>
              <a:rPr lang="fr-FR" sz="1800" b="1" dirty="0">
                <a:latin typeface="Arial" panose="020B0604020202020204" pitchFamily="34" charset="0"/>
                <a:cs typeface="Arial" panose="020B0604020202020204" pitchFamily="34" charset="0"/>
              </a:rPr>
              <a:t>Deux types de </a:t>
            </a:r>
            <a:r>
              <a:rPr lang="fr-FR" sz="1800" b="1" dirty="0" smtClean="0">
                <a:latin typeface="Arial" panose="020B0604020202020204" pitchFamily="34" charset="0"/>
                <a:cs typeface="Arial" panose="020B0604020202020204" pitchFamily="34" charset="0"/>
              </a:rPr>
              <a:t>dispositifs</a:t>
            </a:r>
          </a:p>
          <a:p>
            <a:pPr marL="742950" lvl="3" indent="-285750"/>
            <a:r>
              <a:rPr lang="fr-FR" dirty="0" smtClean="0">
                <a:latin typeface="Arial" panose="020B0604020202020204" pitchFamily="34" charset="0"/>
                <a:cs typeface="Arial" panose="020B0604020202020204" pitchFamily="34" charset="0"/>
              </a:rPr>
              <a:t>Aérofreins </a:t>
            </a:r>
            <a:r>
              <a:rPr lang="fr-FR" dirty="0">
                <a:latin typeface="Arial" panose="020B0604020202020204" pitchFamily="34" charset="0"/>
                <a:cs typeface="Arial" panose="020B0604020202020204" pitchFamily="34" charset="0"/>
              </a:rPr>
              <a:t>: augmentation de la </a:t>
            </a:r>
            <a:r>
              <a:rPr lang="fr-FR" dirty="0" smtClean="0">
                <a:latin typeface="Arial" panose="020B0604020202020204" pitchFamily="34" charset="0"/>
                <a:cs typeface="Arial" panose="020B0604020202020204" pitchFamily="34" charset="0"/>
              </a:rPr>
              <a:t>traînée</a:t>
            </a:r>
          </a:p>
          <a:p>
            <a:pPr marL="742950" lvl="3" indent="-285750"/>
            <a:r>
              <a:rPr lang="fr-FR" dirty="0" smtClean="0">
                <a:latin typeface="Arial" panose="020B0604020202020204" pitchFamily="34" charset="0"/>
                <a:cs typeface="Arial" panose="020B0604020202020204" pitchFamily="34" charset="0"/>
              </a:rPr>
              <a:t>Spoilers </a:t>
            </a:r>
            <a:r>
              <a:rPr lang="fr-FR" dirty="0">
                <a:latin typeface="Arial" panose="020B0604020202020204" pitchFamily="34" charset="0"/>
                <a:cs typeface="Arial" panose="020B0604020202020204" pitchFamily="34" charset="0"/>
              </a:rPr>
              <a:t>: destruction de la portance et augmentation de la </a:t>
            </a:r>
            <a:r>
              <a:rPr lang="fr-FR" dirty="0" smtClean="0">
                <a:latin typeface="Arial" panose="020B0604020202020204" pitchFamily="34" charset="0"/>
                <a:cs typeface="Arial" panose="020B0604020202020204" pitchFamily="34" charset="0"/>
              </a:rPr>
              <a:t>traînée</a:t>
            </a:r>
            <a:endParaRPr lang="fr-FR" dirty="0">
              <a:latin typeface="Arial" panose="020B0604020202020204" pitchFamily="34" charset="0"/>
              <a:cs typeface="Arial" panose="020B0604020202020204" pitchFamily="34"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416" y="3320317"/>
            <a:ext cx="6193425" cy="339309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3965248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4223" y="242033"/>
            <a:ext cx="2643554" cy="777875"/>
          </a:xfrm>
        </p:spPr>
        <p:txBody>
          <a:bodyPr>
            <a:normAutofit/>
          </a:bodyPr>
          <a:lstStyle/>
          <a:p>
            <a:pPr algn="ctr"/>
            <a:r>
              <a:rPr lang="fr-FR" sz="2800" b="1" dirty="0" smtClean="0">
                <a:latin typeface="Arial" panose="020B0604020202020204" pitchFamily="34" charset="0"/>
                <a:cs typeface="Arial" panose="020B0604020202020204" pitchFamily="34" charset="0"/>
              </a:rPr>
              <a:t>Aérofreins</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2204" t="69688" r="29095" b="9198"/>
          <a:stretch/>
        </p:blipFill>
        <p:spPr bwMode="auto">
          <a:xfrm>
            <a:off x="509293" y="4572000"/>
            <a:ext cx="2965154" cy="1442124"/>
          </a:xfrm>
          <a:prstGeom prst="rect">
            <a:avLst/>
          </a:prstGeom>
          <a:ln w="19050">
            <a:solidFill>
              <a:schemeClr val="tx1"/>
            </a:solidFill>
          </a:ln>
          <a:extLst>
            <a:ext uri="{53640926-AAD7-44D8-BBD7-CCE9431645EC}">
              <a14:shadowObscured xmlns:a14="http://schemas.microsoft.com/office/drawing/2010/main"/>
            </a:ext>
          </a:extLst>
        </p:spPr>
      </p:pic>
      <p:sp>
        <p:nvSpPr>
          <p:cNvPr id="5" name="Rectangle 4"/>
          <p:cNvSpPr/>
          <p:nvPr/>
        </p:nvSpPr>
        <p:spPr>
          <a:xfrm>
            <a:off x="0" y="1269898"/>
            <a:ext cx="11714285" cy="261353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1">
              <a:lnSpc>
                <a:spcPts val="2200"/>
              </a:lnSpc>
            </a:pPr>
            <a:r>
              <a:rPr lang="fr-FR" dirty="0">
                <a:latin typeface="Arial" panose="020B0604020202020204" pitchFamily="34" charset="0"/>
                <a:cs typeface="Arial" panose="020B0604020202020204" pitchFamily="34" charset="0"/>
              </a:rPr>
              <a:t>Les aérofreins ou </a:t>
            </a:r>
            <a:r>
              <a:rPr lang="fr-FR" b="1" dirty="0">
                <a:latin typeface="Arial" panose="020B0604020202020204" pitchFamily="34" charset="0"/>
                <a:cs typeface="Arial" panose="020B0604020202020204" pitchFamily="34" charset="0"/>
              </a:rPr>
              <a:t>speed </a:t>
            </a:r>
            <a:r>
              <a:rPr lang="fr-FR" b="1" dirty="0" err="1">
                <a:latin typeface="Arial" panose="020B0604020202020204" pitchFamily="34" charset="0"/>
                <a:cs typeface="Arial" panose="020B0604020202020204" pitchFamily="34" charset="0"/>
              </a:rPr>
              <a:t>brackes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(en anglais) sont des surfaces mobiles actionnées par l'énergie hydraulique (sauf pour les planeurs et avions légers) qui servent à augmenter la traînée.</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Ils sont utilisés :</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pour diminuer la vitesse</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pour augmenter le taux de descente sans augmenter la vitesse</a:t>
            </a:r>
            <a:br>
              <a:rPr lang="fr-FR" dirty="0">
                <a:latin typeface="Arial" panose="020B0604020202020204" pitchFamily="34" charset="0"/>
                <a:cs typeface="Arial" panose="020B0604020202020204" pitchFamily="34" charset="0"/>
              </a:rPr>
            </a:br>
            <a:r>
              <a:rPr lang="fr-FR" dirty="0" smtClean="0">
                <a:latin typeface="Arial" panose="020B0604020202020204" pitchFamily="34" charset="0"/>
                <a:cs typeface="Arial" panose="020B0604020202020204" pitchFamily="34" charset="0"/>
              </a:rPr>
              <a:t>Panneaux </a:t>
            </a:r>
            <a:r>
              <a:rPr lang="fr-FR" dirty="0">
                <a:latin typeface="Arial" panose="020B0604020202020204" pitchFamily="34" charset="0"/>
                <a:cs typeface="Arial" panose="020B0604020202020204" pitchFamily="34" charset="0"/>
              </a:rPr>
              <a:t>faisant obstacle à l’écoulement</a:t>
            </a:r>
          </a:p>
          <a:p>
            <a:pPr lvl="1">
              <a:lnSpc>
                <a:spcPts val="2200"/>
              </a:lnSpc>
            </a:pPr>
            <a:r>
              <a:rPr lang="fr-FR" dirty="0">
                <a:latin typeface="Arial" panose="020B0604020202020204" pitchFamily="34" charset="0"/>
                <a:cs typeface="Arial" panose="020B0604020202020204" pitchFamily="34" charset="0"/>
              </a:rPr>
              <a:t>Peuvent être placés sur ou sous le fuselage à l’intrados et/ou à l’extrados.</a:t>
            </a:r>
          </a:p>
          <a:p>
            <a:pPr lvl="1">
              <a:lnSpc>
                <a:spcPts val="2200"/>
              </a:lnSpc>
            </a:pPr>
            <a:r>
              <a:rPr lang="fr-FR" dirty="0">
                <a:latin typeface="Arial" panose="020B0604020202020204" pitchFamily="34" charset="0"/>
                <a:cs typeface="Arial" panose="020B0604020202020204" pitchFamily="34" charset="0"/>
              </a:rPr>
              <a:t>Les aérofreins sont très souvent percés de nombreux trous pour augmenter la traînée (création de turbulences</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3520" y="4133424"/>
            <a:ext cx="3278437" cy="218165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0473" y="3929062"/>
            <a:ext cx="4757020" cy="2386013"/>
          </a:xfrm>
          <a:prstGeom prst="rect">
            <a:avLst/>
          </a:prstGeom>
        </p:spPr>
      </p:pic>
    </p:spTree>
    <p:extLst>
      <p:ext uri="{BB962C8B-B14F-4D97-AF65-F5344CB8AC3E}">
        <p14:creationId xmlns:p14="http://schemas.microsoft.com/office/powerpoint/2010/main" val="2687294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89952"/>
          </a:xfrm>
        </p:spPr>
        <p:txBody>
          <a:bodyPr>
            <a:normAutofit/>
          </a:bodyPr>
          <a:lstStyle/>
          <a:p>
            <a:pPr algn="ctr"/>
            <a:r>
              <a:rPr lang="fr-FR" sz="2800" b="1" dirty="0">
                <a:latin typeface="Arial" panose="020B0604020202020204" pitchFamily="34" charset="0"/>
                <a:ea typeface="+mn-ea"/>
                <a:cs typeface="Arial" panose="020B0604020202020204" pitchFamily="34" charset="0"/>
              </a:rPr>
              <a:t>Différents types </a:t>
            </a:r>
            <a:r>
              <a:rPr lang="fr-FR" sz="2800" b="1" dirty="0" smtClean="0">
                <a:latin typeface="Arial" panose="020B0604020202020204" pitchFamily="34" charset="0"/>
                <a:ea typeface="+mn-ea"/>
                <a:cs typeface="Arial" panose="020B0604020202020204" pitchFamily="34" charset="0"/>
              </a:rPr>
              <a:t>d'aérofreins: Au-dessus </a:t>
            </a:r>
            <a:r>
              <a:rPr lang="fr-FR" sz="2800" b="1" dirty="0">
                <a:latin typeface="Arial" panose="020B0604020202020204" pitchFamily="34" charset="0"/>
                <a:ea typeface="+mn-ea"/>
                <a:cs typeface="Arial" panose="020B0604020202020204" pitchFamily="34" charset="0"/>
              </a:rPr>
              <a:t>du </a:t>
            </a:r>
            <a:r>
              <a:rPr lang="fr-FR" sz="2800" b="1" dirty="0" smtClean="0">
                <a:latin typeface="Arial" panose="020B0604020202020204" pitchFamily="34" charset="0"/>
                <a:ea typeface="+mn-ea"/>
                <a:cs typeface="Arial" panose="020B0604020202020204" pitchFamily="34" charset="0"/>
              </a:rPr>
              <a:t>fuselage</a:t>
            </a:r>
            <a:endParaRPr lang="fr-FR" sz="2800" dirty="0">
              <a:latin typeface="Arial" panose="020B0604020202020204" pitchFamily="34" charset="0"/>
              <a:cs typeface="Arial" panose="020B0604020202020204" pitchFamily="34"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204" y="1641889"/>
            <a:ext cx="6521591" cy="4123948"/>
          </a:xfrm>
          <a:prstGeom prst="rect">
            <a:avLst/>
          </a:prstGeom>
        </p:spPr>
      </p:pic>
    </p:spTree>
    <p:extLst>
      <p:ext uri="{BB962C8B-B14F-4D97-AF65-F5344CB8AC3E}">
        <p14:creationId xmlns:p14="http://schemas.microsoft.com/office/powerpoint/2010/main" val="30024383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65126"/>
            <a:ext cx="10515600" cy="689952"/>
          </a:xfrm>
        </p:spPr>
        <p:txBody>
          <a:bodyPr>
            <a:noAutofit/>
          </a:bodyPr>
          <a:lstStyle/>
          <a:p>
            <a:pPr algn="ctr"/>
            <a:r>
              <a:rPr lang="fr-FR" sz="2800" b="1" dirty="0">
                <a:latin typeface="Arial" panose="020B0604020202020204" pitchFamily="34" charset="0"/>
                <a:ea typeface="+mn-ea"/>
                <a:cs typeface="Arial" panose="020B0604020202020204" pitchFamily="34" charset="0"/>
              </a:rPr>
              <a:t>Différents types </a:t>
            </a:r>
            <a:r>
              <a:rPr lang="fr-FR" sz="2800" b="1" dirty="0" smtClean="0">
                <a:latin typeface="Arial" panose="020B0604020202020204" pitchFamily="34" charset="0"/>
                <a:ea typeface="+mn-ea"/>
                <a:cs typeface="Arial" panose="020B0604020202020204" pitchFamily="34" charset="0"/>
              </a:rPr>
              <a:t>d'aérofreins: </a:t>
            </a:r>
            <a:r>
              <a:rPr lang="fr-FR" sz="2800" b="1" dirty="0">
                <a:latin typeface="Arial" panose="020B0604020202020204" pitchFamily="34" charset="0"/>
                <a:cs typeface="Arial" panose="020B0604020202020204" pitchFamily="34" charset="0"/>
              </a:rPr>
              <a:t>En-dessous du </a:t>
            </a:r>
            <a:r>
              <a:rPr lang="fr-FR" sz="2800" b="1" dirty="0" smtClean="0">
                <a:latin typeface="Arial" panose="020B0604020202020204" pitchFamily="34" charset="0"/>
                <a:cs typeface="Arial" panose="020B0604020202020204" pitchFamily="34" charset="0"/>
              </a:rPr>
              <a:t>fuselage</a:t>
            </a:r>
            <a:endParaRPr lang="fr-FR" sz="2800" dirty="0">
              <a:latin typeface="Arial" panose="020B0604020202020204" pitchFamily="34" charset="0"/>
              <a:cs typeface="Arial" panose="020B0604020202020204" pitchFamily="34"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375" y="1896739"/>
            <a:ext cx="5733893" cy="3777623"/>
          </a:xfrm>
          <a:prstGeom prst="rect">
            <a:avLst/>
          </a:prstGeom>
        </p:spPr>
      </p:pic>
    </p:spTree>
    <p:extLst>
      <p:ext uri="{BB962C8B-B14F-4D97-AF65-F5344CB8AC3E}">
        <p14:creationId xmlns:p14="http://schemas.microsoft.com/office/powerpoint/2010/main" val="21718044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1893" y="1191038"/>
            <a:ext cx="5074682" cy="4059745"/>
          </a:xfrm>
        </p:spPr>
      </p:pic>
      <p:sp>
        <p:nvSpPr>
          <p:cNvPr id="5" name="Rectangle 4"/>
          <p:cNvSpPr/>
          <p:nvPr/>
        </p:nvSpPr>
        <p:spPr>
          <a:xfrm>
            <a:off x="2357406" y="245922"/>
            <a:ext cx="7944739" cy="523220"/>
          </a:xfrm>
          <a:prstGeom prst="rect">
            <a:avLst/>
          </a:prstGeom>
        </p:spPr>
        <p:txBody>
          <a:bodyPr wrap="none">
            <a:spAutoFit/>
          </a:bodyPr>
          <a:lstStyle/>
          <a:p>
            <a:r>
              <a:rPr lang="fr-FR" sz="2800" dirty="0">
                <a:latin typeface="Arial" panose="020B0604020202020204" pitchFamily="34" charset="0"/>
                <a:cs typeface="Arial" panose="020B0604020202020204" pitchFamily="34" charset="0"/>
              </a:rPr>
              <a:t>Différents types d'aérofreins</a:t>
            </a:r>
            <a:r>
              <a:rPr lang="fr-FR" sz="2800" dirty="0" smtClean="0">
                <a:latin typeface="Arial" panose="020B0604020202020204" pitchFamily="34" charset="0"/>
                <a:cs typeface="Arial" panose="020B0604020202020204" pitchFamily="34" charset="0"/>
              </a:rPr>
              <a:t>:</a:t>
            </a:r>
            <a:r>
              <a:rPr lang="fr-FR" sz="2800" dirty="0">
                <a:latin typeface="Arial" panose="020B0604020202020204" pitchFamily="34" charset="0"/>
                <a:cs typeface="Arial" panose="020B0604020202020204" pitchFamily="34" charset="0"/>
              </a:rPr>
              <a:t> autour de la tuyère</a:t>
            </a:r>
            <a:r>
              <a:rPr lang="fr-FR" sz="2800" dirty="0" smtClean="0">
                <a:latin typeface="Arial" panose="020B0604020202020204" pitchFamily="34" charset="0"/>
                <a:cs typeface="Arial" panose="020B0604020202020204" pitchFamily="34" charset="0"/>
              </a:rPr>
              <a:t> </a:t>
            </a:r>
            <a:endParaRPr lang="fr-FR" sz="2800" dirty="0">
              <a:latin typeface="Arial" panose="020B0604020202020204" pitchFamily="34" charset="0"/>
              <a:cs typeface="Arial" panose="020B0604020202020204" pitchFamily="34" charset="0"/>
            </a:endParaRPr>
          </a:p>
        </p:txBody>
      </p:sp>
      <p:sp>
        <p:nvSpPr>
          <p:cNvPr id="6" name="Rectangle 1"/>
          <p:cNvSpPr>
            <a:spLocks noChangeArrowheads="1"/>
          </p:cNvSpPr>
          <p:nvPr/>
        </p:nvSpPr>
        <p:spPr bwMode="auto">
          <a:xfrm>
            <a:off x="2357406" y="5571355"/>
            <a:ext cx="73452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Quatre panneaux d'aérofreins déployés autour de la tuyère du Mig 23.</a:t>
            </a:r>
            <a:b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br>
            <a:endPar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5827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3">
            <a:extLst>
              <a:ext uri="{28A0092B-C50C-407E-A947-70E740481C1C}">
                <a14:useLocalDpi xmlns:a14="http://schemas.microsoft.com/office/drawing/2010/main" val="0"/>
              </a:ext>
            </a:extLst>
          </a:blip>
          <a:srcRect b="9694"/>
          <a:stretch/>
        </p:blipFill>
        <p:spPr>
          <a:xfrm>
            <a:off x="3010336" y="1095872"/>
            <a:ext cx="6541437" cy="4573408"/>
          </a:xfrm>
        </p:spPr>
      </p:pic>
      <p:sp>
        <p:nvSpPr>
          <p:cNvPr id="5" name="Rectangle 4"/>
          <p:cNvSpPr/>
          <p:nvPr/>
        </p:nvSpPr>
        <p:spPr>
          <a:xfrm>
            <a:off x="2412270" y="428802"/>
            <a:ext cx="7737570" cy="523220"/>
          </a:xfrm>
          <a:prstGeom prst="rect">
            <a:avLst/>
          </a:prstGeom>
        </p:spPr>
        <p:txBody>
          <a:bodyPr wrap="square">
            <a:spAutoFit/>
          </a:bodyPr>
          <a:lstStyle/>
          <a:p>
            <a:r>
              <a:rPr lang="fr-FR" sz="2800" dirty="0">
                <a:latin typeface="Arial" panose="020B0604020202020204" pitchFamily="34" charset="0"/>
                <a:cs typeface="Arial" panose="020B0604020202020204" pitchFamily="34" charset="0"/>
              </a:rPr>
              <a:t>Différents types d'aérofreins</a:t>
            </a:r>
            <a:r>
              <a:rPr lang="fr-FR" sz="2800" dirty="0" smtClean="0">
                <a:latin typeface="Arial" panose="020B0604020202020204" pitchFamily="34" charset="0"/>
                <a:cs typeface="Arial" panose="020B0604020202020204" pitchFamily="34" charset="0"/>
              </a:rPr>
              <a:t>:</a:t>
            </a:r>
            <a:r>
              <a:rPr lang="fr-FR" sz="2800" dirty="0">
                <a:latin typeface="Arial" panose="020B0604020202020204" pitchFamily="34" charset="0"/>
                <a:cs typeface="Arial" panose="020B0604020202020204" pitchFamily="34" charset="0"/>
              </a:rPr>
              <a:t> cône de </a:t>
            </a:r>
            <a:r>
              <a:rPr lang="fr-FR" sz="2800" dirty="0" smtClean="0">
                <a:latin typeface="Arial" panose="020B0604020202020204" pitchFamily="34" charset="0"/>
                <a:cs typeface="Arial" panose="020B0604020202020204" pitchFamily="34" charset="0"/>
              </a:rPr>
              <a:t>queue</a:t>
            </a:r>
            <a:endParaRPr lang="fr-FR" sz="2800" dirty="0">
              <a:latin typeface="Arial" panose="020B0604020202020204" pitchFamily="34" charset="0"/>
              <a:cs typeface="Arial" panose="020B0604020202020204" pitchFamily="34" charset="0"/>
            </a:endParaRPr>
          </a:p>
        </p:txBody>
      </p:sp>
      <p:sp>
        <p:nvSpPr>
          <p:cNvPr id="6" name="Rectangle 5"/>
          <p:cNvSpPr/>
          <p:nvPr/>
        </p:nvSpPr>
        <p:spPr>
          <a:xfrm>
            <a:off x="4203971" y="6304061"/>
            <a:ext cx="4249881"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avions de transport comme le </a:t>
            </a:r>
            <a:r>
              <a:rPr lang="fr-FR" dirty="0" smtClean="0">
                <a:latin typeface="Arial" panose="020B0604020202020204" pitchFamily="34" charset="0"/>
                <a:cs typeface="Arial" panose="020B0604020202020204" pitchFamily="34" charset="0"/>
              </a:rPr>
              <a:t>BAE </a:t>
            </a:r>
            <a:r>
              <a:rPr lang="fr-FR" dirty="0">
                <a:latin typeface="Arial" panose="020B0604020202020204" pitchFamily="34" charset="0"/>
                <a:cs typeface="Arial" panose="020B0604020202020204" pitchFamily="34" charset="0"/>
              </a:rPr>
              <a:t>146 </a:t>
            </a:r>
          </a:p>
        </p:txBody>
      </p:sp>
    </p:spTree>
    <p:extLst>
      <p:ext uri="{BB962C8B-B14F-4D97-AF65-F5344CB8AC3E}">
        <p14:creationId xmlns:p14="http://schemas.microsoft.com/office/powerpoint/2010/main" val="364409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199282" y="225977"/>
            <a:ext cx="3793435"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compression</a:t>
            </a:r>
          </a:p>
        </p:txBody>
      </p:sp>
      <p:pic>
        <p:nvPicPr>
          <p:cNvPr id="5" name="Espace réservé du contenu 5"/>
          <p:cNvPicPr/>
          <p:nvPr/>
        </p:nvPicPr>
        <p:blipFill>
          <a:blip r:embed="rId3">
            <a:extLst>
              <a:ext uri="{28A0092B-C50C-407E-A947-70E740481C1C}">
                <a14:useLocalDpi xmlns:a14="http://schemas.microsoft.com/office/drawing/2010/main" val="0"/>
              </a:ext>
            </a:extLst>
          </a:blip>
          <a:stretch>
            <a:fillRect/>
          </a:stretch>
        </p:blipFill>
        <p:spPr>
          <a:xfrm rot="5400000">
            <a:off x="2550374" y="920358"/>
            <a:ext cx="2134938" cy="3935894"/>
          </a:xfrm>
          <a:prstGeom prst="rect">
            <a:avLst/>
          </a:prstGeom>
          <a:noFill/>
          <a:ln w="19050">
            <a:solidFill>
              <a:schemeClr val="tx1"/>
            </a:solidFill>
          </a:ln>
        </p:spPr>
      </p:pic>
      <p:pic>
        <p:nvPicPr>
          <p:cNvPr id="6" name="Image 5"/>
          <p:cNvPicPr/>
          <p:nvPr/>
        </p:nvPicPr>
        <p:blipFill>
          <a:blip r:embed="rId4">
            <a:extLst>
              <a:ext uri="{28A0092B-C50C-407E-A947-70E740481C1C}">
                <a14:useLocalDpi xmlns:a14="http://schemas.microsoft.com/office/drawing/2010/main" val="0"/>
              </a:ext>
            </a:extLst>
          </a:blip>
          <a:srcRect l="39944" t="85909" r="42743" b="8012"/>
          <a:stretch>
            <a:fillRect/>
          </a:stretch>
        </p:blipFill>
        <p:spPr bwMode="auto">
          <a:xfrm>
            <a:off x="6583334" y="1820836"/>
            <a:ext cx="3653970" cy="2134938"/>
          </a:xfrm>
          <a:prstGeom prst="rect">
            <a:avLst/>
          </a:prstGeom>
          <a:noFill/>
          <a:ln w="19050">
            <a:solidFill>
              <a:schemeClr val="tx1"/>
            </a:solidFill>
          </a:ln>
        </p:spPr>
      </p:pic>
      <p:sp>
        <p:nvSpPr>
          <p:cNvPr id="7" name="Rectangle 6"/>
          <p:cNvSpPr/>
          <p:nvPr/>
        </p:nvSpPr>
        <p:spPr>
          <a:xfrm>
            <a:off x="1298711" y="4561515"/>
            <a:ext cx="9296401"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smtClean="0"/>
              <a:t>En </a:t>
            </a:r>
            <a:r>
              <a:rPr lang="fr-FR" dirty="0"/>
              <a:t>fonction de la dimension de la pièce, une sollicitation en compression entraine :</a:t>
            </a:r>
          </a:p>
          <a:p>
            <a:pPr lvl="0"/>
            <a:r>
              <a:rPr lang="fr-FR" dirty="0"/>
              <a:t>Soit une pièce épaisse dans un premier temps, un rétrécissement de la pièce, pouvant aller jusqu’à la rupture</a:t>
            </a:r>
          </a:p>
          <a:p>
            <a:pPr lvl="0"/>
            <a:r>
              <a:rPr lang="fr-FR" dirty="0"/>
              <a:t>Soit par exemple pour une structure dont la longueur est importante par rapport à l’épaisseur, un flambage </a:t>
            </a:r>
          </a:p>
        </p:txBody>
      </p:sp>
    </p:spTree>
    <p:extLst>
      <p:ext uri="{BB962C8B-B14F-4D97-AF65-F5344CB8AC3E}">
        <p14:creationId xmlns:p14="http://schemas.microsoft.com/office/powerpoint/2010/main" val="29328444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42127" y="154507"/>
            <a:ext cx="2637195" cy="784406"/>
          </a:xfrm>
        </p:spPr>
        <p:txBody>
          <a:bodyPr>
            <a:normAutofit/>
          </a:bodyPr>
          <a:lstStyle/>
          <a:p>
            <a:pPr algn="ctr"/>
            <a:r>
              <a:rPr lang="fr-FR" sz="2800" b="1" dirty="0">
                <a:latin typeface="Arial" panose="020B0604020202020204" pitchFamily="34" charset="0"/>
                <a:cs typeface="Arial" panose="020B0604020202020204" pitchFamily="34" charset="0"/>
              </a:rPr>
              <a:t>Sur les </a:t>
            </a:r>
            <a:r>
              <a:rPr lang="fr-FR" sz="2800" b="1" dirty="0" smtClean="0">
                <a:latin typeface="Arial" panose="020B0604020202020204" pitchFamily="34" charset="0"/>
                <a:cs typeface="Arial" panose="020B0604020202020204" pitchFamily="34" charset="0"/>
              </a:rPr>
              <a:t>ailes</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440" y="3931920"/>
            <a:ext cx="2270760" cy="2416627"/>
          </a:xfrm>
        </p:spPr>
        <p:style>
          <a:lnRef idx="2">
            <a:schemeClr val="dk1"/>
          </a:lnRef>
          <a:fillRef idx="1">
            <a:schemeClr val="lt1"/>
          </a:fillRef>
          <a:effectRef idx="0">
            <a:schemeClr val="dk1"/>
          </a:effectRef>
          <a:fontRef idx="minor">
            <a:schemeClr val="dk1"/>
          </a:fontRef>
        </p:style>
      </p:pic>
      <p:pic>
        <p:nvPicPr>
          <p:cNvPr id="5" name="Espace réservé du contenu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777" y="3931920"/>
            <a:ext cx="4181910" cy="2416627"/>
          </a:xfrm>
          <a:prstGeom prst="rect">
            <a:avLst/>
          </a:prstGeom>
        </p:spPr>
        <p:style>
          <a:lnRef idx="2">
            <a:schemeClr val="dk1"/>
          </a:lnRef>
          <a:fillRef idx="1">
            <a:schemeClr val="lt1"/>
          </a:fillRef>
          <a:effectRef idx="0">
            <a:schemeClr val="dk1"/>
          </a:effectRef>
          <a:fontRef idx="minor">
            <a:schemeClr val="dk1"/>
          </a:fontRef>
        </p:style>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911" y="3931920"/>
            <a:ext cx="3710495" cy="2416627"/>
          </a:xfrm>
          <a:prstGeom prst="rect">
            <a:avLst/>
          </a:prstGeom>
        </p:spPr>
        <p:style>
          <a:lnRef idx="2">
            <a:schemeClr val="dk1"/>
          </a:lnRef>
          <a:fillRef idx="1">
            <a:schemeClr val="lt1"/>
          </a:fillRef>
          <a:effectRef idx="0">
            <a:schemeClr val="dk1"/>
          </a:effectRef>
          <a:fontRef idx="minor">
            <a:schemeClr val="dk1"/>
          </a:fontRef>
        </p:style>
      </p:pic>
      <p:sp>
        <p:nvSpPr>
          <p:cNvPr id="7" name="Rectangle 6"/>
          <p:cNvSpPr/>
          <p:nvPr/>
        </p:nvSpPr>
        <p:spPr>
          <a:xfrm>
            <a:off x="472440" y="801519"/>
            <a:ext cx="11098560" cy="30008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Ils se situent sur l'extrados, mais aussi parfois sous l'intrados de l'aile. Ils sont les plus courants. </a:t>
            </a:r>
            <a:endParaRPr lang="fr-FR" dirty="0" smtClean="0"/>
          </a:p>
          <a:p>
            <a:pPr marL="285750" indent="-285750">
              <a:lnSpc>
                <a:spcPct val="150000"/>
              </a:lnSpc>
              <a:buFont typeface="Arial" panose="020B0604020202020204" pitchFamily="34" charset="0"/>
              <a:buChar char="•"/>
            </a:pPr>
            <a:r>
              <a:rPr lang="fr-FR" dirty="0" smtClean="0"/>
              <a:t>Ils </a:t>
            </a:r>
            <a:r>
              <a:rPr lang="fr-FR" dirty="0"/>
              <a:t>sont souvent percés afin de maximiser la traînée. </a:t>
            </a:r>
          </a:p>
          <a:p>
            <a:pPr marL="285750" indent="-285750">
              <a:lnSpc>
                <a:spcPct val="150000"/>
              </a:lnSpc>
              <a:buFont typeface="Arial" panose="020B0604020202020204" pitchFamily="34" charset="0"/>
              <a:buChar char="•"/>
            </a:pPr>
            <a:r>
              <a:rPr lang="fr-FR" dirty="0"/>
              <a:t>Les aérofreins situés sur l'aile modifient la circulation de l'air autour de celle-ci, affectant ainsi la répartition de portance de l'avion</a:t>
            </a:r>
          </a:p>
          <a:p>
            <a:pPr marL="285750" indent="-285750">
              <a:lnSpc>
                <a:spcPct val="150000"/>
              </a:lnSpc>
              <a:buFont typeface="Arial" panose="020B0604020202020204" pitchFamily="34" charset="0"/>
              <a:buChar char="•"/>
            </a:pPr>
            <a:r>
              <a:rPr lang="fr-FR" dirty="0"/>
              <a:t> </a:t>
            </a:r>
            <a:r>
              <a:rPr lang="fr-FR" dirty="0" smtClean="0"/>
              <a:t>Situés </a:t>
            </a:r>
            <a:r>
              <a:rPr lang="fr-FR" dirty="0"/>
              <a:t>à l'extrados (le plus souvent), les aérofreins diminuent localement la portance. </a:t>
            </a:r>
          </a:p>
          <a:p>
            <a:pPr marL="285750" indent="-285750">
              <a:lnSpc>
                <a:spcPct val="150000"/>
              </a:lnSpc>
              <a:buFont typeface="Arial" panose="020B0604020202020204" pitchFamily="34" charset="0"/>
              <a:buChar char="•"/>
            </a:pPr>
            <a:r>
              <a:rPr lang="fr-FR" dirty="0" smtClean="0"/>
              <a:t>Situés </a:t>
            </a:r>
            <a:r>
              <a:rPr lang="fr-FR" dirty="0"/>
              <a:t>à l'intrados (souvent en complément des aérofreins d'extrados), ou en volets de bord de fuite, les aérofreins peuvent au contraire augmenter la portance locale ou ne pas avoir d'effet sur elle</a:t>
            </a:r>
            <a:r>
              <a:rPr lang="fr-FR" dirty="0" smtClean="0"/>
              <a:t>.</a:t>
            </a:r>
            <a:endParaRPr lang="fr-FR" dirty="0"/>
          </a:p>
        </p:txBody>
      </p:sp>
    </p:spTree>
    <p:extLst>
      <p:ext uri="{BB962C8B-B14F-4D97-AF65-F5344CB8AC3E}">
        <p14:creationId xmlns:p14="http://schemas.microsoft.com/office/powerpoint/2010/main" val="26266036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41287" y="218821"/>
            <a:ext cx="5105400" cy="585851"/>
          </a:xfrm>
        </p:spPr>
        <p:txBody>
          <a:bodyPr>
            <a:normAutofit fontScale="90000"/>
          </a:bodyPr>
          <a:lstStyle/>
          <a:p>
            <a:r>
              <a:rPr lang="fr-FR" dirty="0">
                <a:latin typeface="+mn-lt"/>
                <a:ea typeface="+mn-ea"/>
                <a:cs typeface="+mn-cs"/>
              </a:rPr>
              <a:t>Le parachute de </a:t>
            </a:r>
            <a:r>
              <a:rPr lang="fr-FR" dirty="0" smtClean="0">
                <a:latin typeface="+mn-lt"/>
                <a:ea typeface="+mn-ea"/>
                <a:cs typeface="+mn-cs"/>
              </a:rPr>
              <a:t>queue</a:t>
            </a:r>
            <a:endParaRPr lang="fr-FR" dirty="0"/>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7615" y="4254866"/>
            <a:ext cx="3460945" cy="2481432"/>
          </a:xfrm>
        </p:spPr>
      </p:pic>
      <p:sp>
        <p:nvSpPr>
          <p:cNvPr id="5" name="Rectangle 4"/>
          <p:cNvSpPr/>
          <p:nvPr/>
        </p:nvSpPr>
        <p:spPr>
          <a:xfrm>
            <a:off x="530351" y="1055007"/>
            <a:ext cx="11411712" cy="2949525"/>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système de freinage permet une très brusque décélération due à la grande surface déployée.</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 Il a donc majoritairement été utilisé pour les avions de chasse qui doivent atterrir à des vitesses particulièrement élevées sur des pistes parfois assez courtes.</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 Les navettes spatiales utilisaient aussi ce type de freinage lors de leur atterrissage.</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Parmi </a:t>
            </a:r>
            <a:r>
              <a:rPr lang="fr-FR" dirty="0">
                <a:latin typeface="Arial" panose="020B0604020202020204" pitchFamily="34" charset="0"/>
                <a:cs typeface="Arial" panose="020B0604020202020204" pitchFamily="34" charset="0"/>
              </a:rPr>
              <a:t>les avions de lignes équipés, on peut citer la Caravelle ou les versions d'essai du Concorde2.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la suite, l'apparition des inverseurs de poussée et les progrès réalisés sur les freins de roues ont progressivement fait disparaître les parachutes de queue, trop contraignants à mettre en œuvre.</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 y="4254867"/>
            <a:ext cx="3497521" cy="2481431"/>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072" y="4254866"/>
            <a:ext cx="3730752" cy="2481432"/>
          </a:xfrm>
          <a:prstGeom prst="rect">
            <a:avLst/>
          </a:prstGeom>
        </p:spPr>
      </p:pic>
    </p:spTree>
    <p:extLst>
      <p:ext uri="{BB962C8B-B14F-4D97-AF65-F5344CB8AC3E}">
        <p14:creationId xmlns:p14="http://schemas.microsoft.com/office/powerpoint/2010/main" val="2781381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568" y="237109"/>
            <a:ext cx="4319016" cy="695579"/>
          </a:xfrm>
        </p:spPr>
        <p:txBody>
          <a:bodyPr>
            <a:normAutofit/>
          </a:bodyPr>
          <a:lstStyle/>
          <a:p>
            <a:r>
              <a:rPr lang="fr-FR" sz="2800" b="1" i="1" dirty="0">
                <a:latin typeface="Arial" panose="020B0604020202020204" pitchFamily="34" charset="0"/>
                <a:cs typeface="Arial" panose="020B0604020202020204" pitchFamily="34" charset="0"/>
              </a:rPr>
              <a:t>Influence sur la </a:t>
            </a:r>
            <a:r>
              <a:rPr lang="fr-FR" sz="2800" b="1" i="1" dirty="0" smtClean="0">
                <a:latin typeface="Arial" panose="020B0604020202020204" pitchFamily="34" charset="0"/>
                <a:cs typeface="Arial" panose="020B0604020202020204" pitchFamily="34" charset="0"/>
              </a:rPr>
              <a:t>polaire</a:t>
            </a:r>
            <a:endParaRPr lang="fr-FR" sz="2800" dirty="0">
              <a:latin typeface="Arial" panose="020B0604020202020204" pitchFamily="34" charset="0"/>
              <a:cs typeface="Arial" panose="020B0604020202020204" pitchFamily="34" charset="0"/>
            </a:endParaRPr>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6288" y="1434125"/>
            <a:ext cx="4937760" cy="4683357"/>
          </a:xfrm>
        </p:spPr>
      </p:pic>
      <p:sp>
        <p:nvSpPr>
          <p:cNvPr id="7" name="Rectangle 6"/>
          <p:cNvSpPr/>
          <p:nvPr/>
        </p:nvSpPr>
        <p:spPr>
          <a:xfrm>
            <a:off x="249936" y="2093292"/>
            <a:ext cx="6626352" cy="3000821"/>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En augmentant le coefficient de traînée </a:t>
            </a:r>
            <a:r>
              <a:rPr lang="fr-FR" b="1" dirty="0">
                <a:latin typeface="Arial" panose="020B0604020202020204" pitchFamily="34" charset="0"/>
                <a:cs typeface="Arial" panose="020B0604020202020204" pitchFamily="34" charset="0"/>
              </a:rPr>
              <a:t>Cx</a:t>
            </a:r>
            <a:r>
              <a:rPr lang="fr-FR" dirty="0">
                <a:latin typeface="Arial" panose="020B0604020202020204" pitchFamily="34" charset="0"/>
                <a:cs typeface="Arial" panose="020B0604020202020204" pitchFamily="34" charset="0"/>
              </a:rPr>
              <a:t>, les aérofreins modifient la polaire </a:t>
            </a:r>
            <a:r>
              <a:rPr lang="fr-FR" dirty="0" smtClean="0">
                <a:latin typeface="Arial" panose="020B0604020202020204" pitchFamily="34" charset="0"/>
                <a:cs typeface="Arial" panose="020B0604020202020204" pitchFamily="34" charset="0"/>
              </a:rPr>
              <a:t>en </a:t>
            </a:r>
            <a:r>
              <a:rPr lang="fr-FR" dirty="0">
                <a:latin typeface="Arial" panose="020B0604020202020204" pitchFamily="34" charset="0"/>
                <a:cs typeface="Arial" panose="020B0604020202020204" pitchFamily="34" charset="0"/>
              </a:rPr>
              <a:t>la décalant vers la droite sur l'axe </a:t>
            </a:r>
            <a:r>
              <a:rPr lang="fr-FR" b="1" dirty="0">
                <a:latin typeface="Arial" panose="020B0604020202020204" pitchFamily="34" charset="0"/>
                <a:cs typeface="Arial" panose="020B0604020202020204" pitchFamily="34" charset="0"/>
              </a:rPr>
              <a:t>Cx</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Mais </a:t>
            </a:r>
            <a:r>
              <a:rPr lang="fr-FR" dirty="0">
                <a:latin typeface="Arial" panose="020B0604020202020204" pitchFamily="34" charset="0"/>
                <a:cs typeface="Arial" panose="020B0604020202020204" pitchFamily="34" charset="0"/>
              </a:rPr>
              <a:t>comme les aérofreins sont installés sur les ailes, ils produisent également une détérioration plus ou moins importante du coefficient </a:t>
            </a:r>
            <a:r>
              <a:rPr lang="fr-FR" b="1" dirty="0">
                <a:latin typeface="Arial" panose="020B0604020202020204" pitchFamily="34" charset="0"/>
                <a:cs typeface="Arial" panose="020B0604020202020204" pitchFamily="34" charset="0"/>
              </a:rPr>
              <a:t>Cz </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Cette </a:t>
            </a:r>
            <a:r>
              <a:rPr lang="fr-FR" dirty="0">
                <a:latin typeface="Arial" panose="020B0604020202020204" pitchFamily="34" charset="0"/>
                <a:cs typeface="Arial" panose="020B0604020202020204" pitchFamily="34" charset="0"/>
              </a:rPr>
              <a:t>détérioration est faible par rapport à l'augmentation du coefficient de traînée.</a:t>
            </a:r>
          </a:p>
        </p:txBody>
      </p:sp>
    </p:spTree>
    <p:extLst>
      <p:ext uri="{BB962C8B-B14F-4D97-AF65-F5344CB8AC3E}">
        <p14:creationId xmlns:p14="http://schemas.microsoft.com/office/powerpoint/2010/main" val="22431185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31208" y="310261"/>
            <a:ext cx="3075432" cy="457835"/>
          </a:xfrm>
        </p:spPr>
        <p:txBody>
          <a:bodyPr>
            <a:normAutofit fontScale="90000"/>
          </a:bodyPr>
          <a:lstStyle/>
          <a:p>
            <a:r>
              <a:rPr lang="fr-FR" sz="2800" b="1" dirty="0">
                <a:latin typeface="Arial" panose="020B0604020202020204" pitchFamily="34" charset="0"/>
                <a:ea typeface="+mn-ea"/>
                <a:cs typeface="Arial" panose="020B0604020202020204" pitchFamily="34" charset="0"/>
              </a:rPr>
              <a:t>Les </a:t>
            </a:r>
            <a:r>
              <a:rPr lang="fr-FR" sz="2800" b="1" dirty="0" smtClean="0">
                <a:latin typeface="Arial" panose="020B0604020202020204" pitchFamily="34" charset="0"/>
                <a:ea typeface="+mn-ea"/>
                <a:cs typeface="Arial" panose="020B0604020202020204" pitchFamily="34" charset="0"/>
              </a:rPr>
              <a:t>spoilers</a:t>
            </a:r>
            <a:endParaRPr lang="fr-FR" sz="2800" dirty="0">
              <a:latin typeface="Arial" panose="020B0604020202020204" pitchFamily="34" charset="0"/>
              <a:cs typeface="Arial" panose="020B0604020202020204" pitchFamily="34" charset="0"/>
            </a:endParaRPr>
          </a:p>
        </p:txBody>
      </p:sp>
      <p:sp>
        <p:nvSpPr>
          <p:cNvPr id="5" name="Rectangle 4"/>
          <p:cNvSpPr/>
          <p:nvPr/>
        </p:nvSpPr>
        <p:spPr>
          <a:xfrm>
            <a:off x="349819" y="791721"/>
            <a:ext cx="11547777"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Les spoilers sont des surfaces mobiles d'extrados dont le braquage provoque, sur l'aile concernée, un accroissement de traînée et une diminution de portance. </a:t>
            </a:r>
            <a:endParaRPr lang="fr-FR" dirty="0" smtClean="0"/>
          </a:p>
          <a:p>
            <a:r>
              <a:rPr lang="fr-FR" dirty="0" smtClean="0"/>
              <a:t>Pour </a:t>
            </a:r>
            <a:r>
              <a:rPr lang="fr-FR" dirty="0"/>
              <a:t>ne pas perturber l'écoulement aérodynamique sur l'aileron, les spoilers sont toujours décalés par rapport aux ailerons</a:t>
            </a:r>
            <a:r>
              <a:rPr lang="fr-FR" dirty="0" smtClean="0"/>
              <a:t>.</a:t>
            </a:r>
            <a:endParaRPr lang="fr-FR" dirty="0"/>
          </a:p>
        </p:txBody>
      </p:sp>
    </p:spTree>
    <p:extLst>
      <p:ext uri="{BB962C8B-B14F-4D97-AF65-F5344CB8AC3E}">
        <p14:creationId xmlns:p14="http://schemas.microsoft.com/office/powerpoint/2010/main" val="2803480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19" y="3383280"/>
            <a:ext cx="6008307" cy="2516384"/>
          </a:xfrm>
        </p:spPr>
        <p:style>
          <a:lnRef idx="2">
            <a:schemeClr val="dk1"/>
          </a:lnRef>
          <a:fillRef idx="1">
            <a:schemeClr val="lt1"/>
          </a:fillRef>
          <a:effectRef idx="0">
            <a:schemeClr val="dk1"/>
          </a:effectRef>
          <a:fontRef idx="minor">
            <a:schemeClr val="dk1"/>
          </a:fontRef>
        </p:style>
      </p:pic>
      <p:sp>
        <p:nvSpPr>
          <p:cNvPr id="5" name="Rectangle 4"/>
          <p:cNvSpPr/>
          <p:nvPr/>
        </p:nvSpPr>
        <p:spPr>
          <a:xfrm>
            <a:off x="349819" y="1479986"/>
            <a:ext cx="11547777"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fr-FR" dirty="0" smtClean="0"/>
              <a:t>Sur </a:t>
            </a:r>
            <a:r>
              <a:rPr lang="fr-FR" dirty="0"/>
              <a:t>cet appareil cinq panneaux mobiles numérotés de </a:t>
            </a:r>
            <a:r>
              <a:rPr lang="fr-FR" b="1" dirty="0"/>
              <a:t>1 à 5 </a:t>
            </a:r>
            <a:r>
              <a:rPr lang="fr-FR" dirty="0"/>
              <a:t>composent les spoilers.</a:t>
            </a:r>
          </a:p>
          <a:p>
            <a:pPr marL="285750" indent="-285750">
              <a:buFont typeface="Arial" panose="020B0604020202020204" pitchFamily="34" charset="0"/>
              <a:buChar char="•"/>
            </a:pPr>
            <a:r>
              <a:rPr lang="fr-FR" dirty="0"/>
              <a:t>Chaque panneau est commandé par un vérin hydraulique. </a:t>
            </a:r>
            <a:endParaRPr lang="fr-FR" dirty="0" smtClean="0"/>
          </a:p>
          <a:p>
            <a:pPr marL="285750" indent="-285750">
              <a:buFont typeface="Arial" panose="020B0604020202020204" pitchFamily="34" charset="0"/>
              <a:buChar char="•"/>
            </a:pPr>
            <a:r>
              <a:rPr lang="fr-FR" dirty="0" smtClean="0"/>
              <a:t>Ce </a:t>
            </a:r>
            <a:r>
              <a:rPr lang="fr-FR" dirty="0"/>
              <a:t>vérin hydraulique étant lui-même commandé par une </a:t>
            </a:r>
            <a:r>
              <a:rPr lang="fr-FR" dirty="0" err="1"/>
              <a:t>servo-valve</a:t>
            </a:r>
            <a:r>
              <a:rPr lang="fr-FR" dirty="0"/>
              <a:t> qui reçoit des ordres électriques provenant du boitier de commande.</a:t>
            </a:r>
            <a:endParaRPr lang="fr-FR" dirty="0"/>
          </a:p>
        </p:txBody>
      </p:sp>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b="7303"/>
          <a:stretch/>
        </p:blipFill>
        <p:spPr>
          <a:xfrm>
            <a:off x="7072199" y="3383280"/>
            <a:ext cx="4825397" cy="2460161"/>
          </a:xfrm>
          <a:prstGeom prst="rect">
            <a:avLst/>
          </a:prstGeom>
        </p:spPr>
        <p:style>
          <a:lnRef idx="2">
            <a:schemeClr val="dk1"/>
          </a:lnRef>
          <a:fillRef idx="1">
            <a:schemeClr val="lt1"/>
          </a:fillRef>
          <a:effectRef idx="0">
            <a:schemeClr val="dk1"/>
          </a:effectRef>
          <a:fontRef idx="minor">
            <a:schemeClr val="dk1"/>
          </a:fontRef>
        </p:style>
      </p:pic>
      <p:sp>
        <p:nvSpPr>
          <p:cNvPr id="7" name="Titre 1"/>
          <p:cNvSpPr>
            <a:spLocks noGrp="1"/>
          </p:cNvSpPr>
          <p:nvPr>
            <p:ph type="title"/>
          </p:nvPr>
        </p:nvSpPr>
        <p:spPr>
          <a:xfrm>
            <a:off x="2142742" y="191805"/>
            <a:ext cx="8430768" cy="877117"/>
          </a:xfrm>
        </p:spPr>
        <p:txBody>
          <a:bodyPr>
            <a:normAutofit fontScale="90000"/>
          </a:bodyPr>
          <a:lstStyle/>
          <a:p>
            <a:pPr algn="ctr"/>
            <a:r>
              <a:rPr lang="fr-FR" sz="2800" b="1" dirty="0">
                <a:latin typeface="Arial" panose="020B0604020202020204" pitchFamily="34" charset="0"/>
                <a:ea typeface="+mn-ea"/>
                <a:cs typeface="Arial" panose="020B0604020202020204" pitchFamily="34" charset="0"/>
              </a:rPr>
              <a:t>Les </a:t>
            </a:r>
            <a:r>
              <a:rPr lang="fr-FR" sz="2800" b="1" dirty="0" smtClean="0">
                <a:latin typeface="Arial" panose="020B0604020202020204" pitchFamily="34" charset="0"/>
                <a:ea typeface="+mn-ea"/>
                <a:cs typeface="Arial" panose="020B0604020202020204" pitchFamily="34" charset="0"/>
              </a:rPr>
              <a:t>spoilers</a:t>
            </a:r>
            <a:br>
              <a:rPr lang="fr-FR" sz="2800" b="1" dirty="0" smtClean="0">
                <a:latin typeface="Arial" panose="020B0604020202020204" pitchFamily="34" charset="0"/>
                <a:ea typeface="+mn-ea"/>
                <a:cs typeface="Arial" panose="020B0604020202020204" pitchFamily="34" charset="0"/>
              </a:rPr>
            </a:br>
            <a:r>
              <a:rPr lang="fr-FR" sz="2800" dirty="0"/>
              <a:t>L'airbus 319 servira de base pour les explications </a:t>
            </a:r>
            <a:r>
              <a:rPr lang="fr-FR" sz="2800" dirty="0" smtClean="0"/>
              <a:t>suivantes</a:t>
            </a:r>
            <a:endParaRPr lang="fr-F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842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7772" y="154998"/>
            <a:ext cx="6483095" cy="794576"/>
          </a:xfrm>
        </p:spPr>
        <p:txBody>
          <a:bodyPr>
            <a:normAutofit/>
          </a:bodyPr>
          <a:lstStyle/>
          <a:p>
            <a:r>
              <a:rPr lang="fr-FR" sz="2800" b="1" dirty="0" smtClean="0">
                <a:latin typeface="Arial" panose="020B0604020202020204" pitchFamily="34" charset="0"/>
                <a:ea typeface="+mn-ea"/>
                <a:cs typeface="Arial" panose="020B0604020202020204" pitchFamily="34" charset="0"/>
              </a:rPr>
              <a:t>Principe de fonctionnement spoilers</a:t>
            </a:r>
            <a:endParaRPr lang="fr-FR" sz="2800" dirty="0">
              <a:latin typeface="Arial" panose="020B0604020202020204" pitchFamily="34" charset="0"/>
              <a:cs typeface="Arial" panose="020B0604020202020204" pitchFamily="34" charset="0"/>
            </a:endParaRPr>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2769" y="4068375"/>
            <a:ext cx="9217152" cy="2112969"/>
          </a:xfrm>
        </p:spPr>
        <p:style>
          <a:lnRef idx="2">
            <a:schemeClr val="dk1"/>
          </a:lnRef>
          <a:fillRef idx="1">
            <a:schemeClr val="lt1"/>
          </a:fillRef>
          <a:effectRef idx="0">
            <a:schemeClr val="dk1"/>
          </a:effectRef>
          <a:fontRef idx="minor">
            <a:schemeClr val="dk1"/>
          </a:fontRef>
        </p:style>
      </p:pic>
      <p:sp>
        <p:nvSpPr>
          <p:cNvPr id="4" name="Rectangle 3"/>
          <p:cNvSpPr/>
          <p:nvPr/>
        </p:nvSpPr>
        <p:spPr>
          <a:xfrm>
            <a:off x="838200" y="1305969"/>
            <a:ext cx="10302240" cy="25340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Commandés </a:t>
            </a:r>
            <a:r>
              <a:rPr lang="fr-FR" dirty="0">
                <a:latin typeface="Arial" panose="020B0604020202020204" pitchFamily="34" charset="0"/>
                <a:cs typeface="Arial" panose="020B0604020202020204" pitchFamily="34" charset="0"/>
              </a:rPr>
              <a:t>symétriquement par une manette ils font fonction </a:t>
            </a:r>
            <a:r>
              <a:rPr lang="fr-FR" dirty="0" smtClean="0">
                <a:latin typeface="Arial" panose="020B0604020202020204" pitchFamily="34" charset="0"/>
                <a:cs typeface="Arial" panose="020B0604020202020204" pitchFamily="34" charset="0"/>
              </a:rPr>
              <a:t>d'aérofreins.</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Commandés </a:t>
            </a:r>
            <a:r>
              <a:rPr lang="fr-FR" dirty="0" err="1">
                <a:latin typeface="Arial" panose="020B0604020202020204" pitchFamily="34" charset="0"/>
                <a:cs typeface="Arial" panose="020B0604020202020204" pitchFamily="34" charset="0"/>
              </a:rPr>
              <a:t>différentiellement</a:t>
            </a:r>
            <a:r>
              <a:rPr lang="fr-FR" dirty="0">
                <a:latin typeface="Arial" panose="020B0604020202020204" pitchFamily="34" charset="0"/>
                <a:cs typeface="Arial" panose="020B0604020202020204" pitchFamily="34" charset="0"/>
              </a:rPr>
              <a:t>, ils jouent le rôle d'aide aux ailerons pour le "gauchissement" ce qui améliore la maniabilité de </a:t>
            </a:r>
            <a:r>
              <a:rPr lang="fr-FR" dirty="0" smtClean="0">
                <a:latin typeface="Arial" panose="020B0604020202020204" pitchFamily="34" charset="0"/>
                <a:cs typeface="Arial" panose="020B0604020202020204" pitchFamily="34" charset="0"/>
              </a:rPr>
              <a:t>l'appareil.</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spoilers extérieurs de l'aile descendante sont partiellement sortis pour créer une traînée, tandis que les spoilers de l'aile ascendante restent rétractés.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Cela </a:t>
            </a:r>
            <a:r>
              <a:rPr lang="fr-FR" dirty="0">
                <a:latin typeface="Arial" panose="020B0604020202020204" pitchFamily="34" charset="0"/>
                <a:cs typeface="Arial" panose="020B0604020202020204" pitchFamily="34" charset="0"/>
              </a:rPr>
              <a:t>contribue à contrer le lacet défavorable et à améliorer le taux de roulement</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6" name="Rectangle 5"/>
          <p:cNvSpPr/>
          <p:nvPr/>
        </p:nvSpPr>
        <p:spPr>
          <a:xfrm>
            <a:off x="5454557" y="892924"/>
            <a:ext cx="1069524" cy="369332"/>
          </a:xfrm>
          <a:prstGeom prst="rect">
            <a:avLst/>
          </a:prstGeom>
        </p:spPr>
        <p:txBody>
          <a:bodyPr wrap="none">
            <a:spAutoFit/>
          </a:bodyPr>
          <a:lstStyle/>
          <a:p>
            <a:r>
              <a:rPr lang="fr-FR" b="1" dirty="0">
                <a:solidFill>
                  <a:srgbClr val="000000"/>
                </a:solidFill>
                <a:latin typeface="arial" panose="020B0604020202020204" pitchFamily="34" charset="0"/>
              </a:rPr>
              <a:t>En vol</a:t>
            </a:r>
            <a:r>
              <a:rPr lang="fr-FR" dirty="0">
                <a:solidFill>
                  <a:srgbClr val="000000"/>
                </a:solidFill>
                <a:latin typeface="arial" panose="020B0604020202020204" pitchFamily="34" charset="0"/>
              </a:rPr>
              <a:t> : </a:t>
            </a:r>
            <a:endParaRPr lang="fr-FR" dirty="0"/>
          </a:p>
        </p:txBody>
      </p:sp>
    </p:spTree>
    <p:extLst>
      <p:ext uri="{BB962C8B-B14F-4D97-AF65-F5344CB8AC3E}">
        <p14:creationId xmlns:p14="http://schemas.microsoft.com/office/powerpoint/2010/main" val="4290056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747772" y="154998"/>
            <a:ext cx="6483095" cy="794576"/>
          </a:xfrm>
        </p:spPr>
        <p:txBody>
          <a:bodyPr>
            <a:normAutofit fontScale="90000"/>
          </a:bodyPr>
          <a:lstStyle/>
          <a:p>
            <a:pPr algn="ctr"/>
            <a:r>
              <a:rPr lang="fr-FR" sz="2800" b="1" dirty="0" smtClean="0">
                <a:latin typeface="Arial" panose="020B0604020202020204" pitchFamily="34" charset="0"/>
                <a:ea typeface="+mn-ea"/>
                <a:cs typeface="Arial" panose="020B0604020202020204" pitchFamily="34" charset="0"/>
              </a:rPr>
              <a:t>Principe de fonctionnement spoilers</a:t>
            </a:r>
            <a:br>
              <a:rPr lang="fr-FR" sz="2800" b="1" dirty="0" smtClean="0">
                <a:latin typeface="Arial" panose="020B0604020202020204" pitchFamily="34" charset="0"/>
                <a:ea typeface="+mn-ea"/>
                <a:cs typeface="Arial" panose="020B0604020202020204" pitchFamily="34" charset="0"/>
              </a:rPr>
            </a:br>
            <a:r>
              <a:rPr lang="fr-FR" sz="2800" b="1" dirty="0">
                <a:solidFill>
                  <a:srgbClr val="000000"/>
                </a:solidFill>
                <a:latin typeface="arial" panose="020B0604020202020204" pitchFamily="34" charset="0"/>
              </a:rPr>
              <a:t>Au sol</a:t>
            </a:r>
            <a:r>
              <a:rPr lang="fr-FR" sz="2800" dirty="0">
                <a:solidFill>
                  <a:srgbClr val="000000"/>
                </a:solidFill>
                <a:latin typeface="arial" panose="020B0604020202020204" pitchFamily="34" charset="0"/>
              </a:rPr>
              <a:t> :</a:t>
            </a:r>
            <a:endParaRPr lang="fr-FR" sz="2800" dirty="0">
              <a:latin typeface="Arial" panose="020B0604020202020204" pitchFamily="34" charset="0"/>
              <a:cs typeface="Arial" panose="020B0604020202020204" pitchFamily="34" charset="0"/>
            </a:endParaRPr>
          </a:p>
        </p:txBody>
      </p:sp>
      <p:sp>
        <p:nvSpPr>
          <p:cNvPr id="5" name="Rectangle 4"/>
          <p:cNvSpPr/>
          <p:nvPr/>
        </p:nvSpPr>
        <p:spPr>
          <a:xfrm>
            <a:off x="566928" y="1115867"/>
            <a:ext cx="10570464"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solidFill>
                  <a:srgbClr val="000000"/>
                </a:solidFill>
                <a:latin typeface="arial" panose="020B0604020202020204" pitchFamily="34" charset="0"/>
              </a:rPr>
              <a:t>A</a:t>
            </a:r>
            <a:r>
              <a:rPr lang="fr-FR" dirty="0" smtClean="0">
                <a:solidFill>
                  <a:srgbClr val="000000"/>
                </a:solidFill>
                <a:latin typeface="arial" panose="020B0604020202020204" pitchFamily="34" charset="0"/>
              </a:rPr>
              <a:t> </a:t>
            </a:r>
            <a:r>
              <a:rPr lang="fr-FR" dirty="0">
                <a:solidFill>
                  <a:srgbClr val="000000"/>
                </a:solidFill>
                <a:latin typeface="arial" panose="020B0604020202020204" pitchFamily="34" charset="0"/>
              </a:rPr>
              <a:t>l'atterrissage après le toucher des roues, braqués symétriquement ils jouent le rôle d'aérofreins et de destructeurs de portance. A vitesse élevée l'avion est ainsi plaqué au sol ce qui augmente l'efficacité du freinage.</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165" y="2205490"/>
            <a:ext cx="9192308" cy="376132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67135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2899" y="1142049"/>
            <a:ext cx="5534265" cy="4161472"/>
          </a:xfrm>
        </p:spPr>
        <p:style>
          <a:lnRef idx="2">
            <a:schemeClr val="dk1"/>
          </a:lnRef>
          <a:fillRef idx="1">
            <a:schemeClr val="lt1"/>
          </a:fillRef>
          <a:effectRef idx="0">
            <a:schemeClr val="dk1"/>
          </a:effectRef>
          <a:fontRef idx="minor">
            <a:schemeClr val="dk1"/>
          </a:fontRef>
        </p:style>
      </p:pic>
      <p:sp>
        <p:nvSpPr>
          <p:cNvPr id="5" name="Rectangle 4"/>
          <p:cNvSpPr/>
          <p:nvPr/>
        </p:nvSpPr>
        <p:spPr>
          <a:xfrm>
            <a:off x="3091574" y="281678"/>
            <a:ext cx="6296917" cy="523220"/>
          </a:xfrm>
          <a:prstGeom prst="rect">
            <a:avLst/>
          </a:prstGeom>
        </p:spPr>
        <p:txBody>
          <a:bodyPr wrap="none">
            <a:spAutoFit/>
          </a:bodyPr>
          <a:lstStyle/>
          <a:p>
            <a:r>
              <a:rPr lang="fr-FR" sz="2800" b="1" dirty="0">
                <a:latin typeface="Arial" panose="020B0604020202020204" pitchFamily="34" charset="0"/>
                <a:cs typeface="Arial" panose="020B0604020202020204" pitchFamily="34" charset="0"/>
              </a:rPr>
              <a:t>Influence des spoilers sur la polaire</a:t>
            </a:r>
          </a:p>
        </p:txBody>
      </p:sp>
      <p:sp>
        <p:nvSpPr>
          <p:cNvPr id="6" name="Rectangle 5"/>
          <p:cNvSpPr/>
          <p:nvPr/>
        </p:nvSpPr>
        <p:spPr>
          <a:xfrm>
            <a:off x="2005584" y="5530945"/>
            <a:ext cx="9168384"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Lorsque les spoilers sortent le </a:t>
            </a:r>
            <a:r>
              <a:rPr lang="fr-FR" b="1" dirty="0">
                <a:latin typeface="Arial" panose="020B0604020202020204" pitchFamily="34" charset="0"/>
                <a:cs typeface="Arial" panose="020B0604020202020204" pitchFamily="34" charset="0"/>
              </a:rPr>
              <a:t>Cz </a:t>
            </a:r>
            <a:r>
              <a:rPr lang="fr-FR" dirty="0">
                <a:latin typeface="Arial" panose="020B0604020202020204" pitchFamily="34" charset="0"/>
                <a:cs typeface="Arial" panose="020B0604020202020204" pitchFamily="34" charset="0"/>
              </a:rPr>
              <a:t>diminue, le </a:t>
            </a:r>
            <a:r>
              <a:rPr lang="fr-FR" b="1" dirty="0">
                <a:latin typeface="Arial" panose="020B0604020202020204" pitchFamily="34" charset="0"/>
                <a:cs typeface="Arial" panose="020B0604020202020204" pitchFamily="34" charset="0"/>
              </a:rPr>
              <a:t>Cx </a:t>
            </a:r>
            <a:r>
              <a:rPr lang="fr-FR" dirty="0">
                <a:latin typeface="Arial" panose="020B0604020202020204" pitchFamily="34" charset="0"/>
                <a:cs typeface="Arial" panose="020B0604020202020204" pitchFamily="34" charset="0"/>
              </a:rPr>
              <a:t>augmente et la </a:t>
            </a:r>
            <a:r>
              <a:rPr lang="fr-FR" b="1" dirty="0">
                <a:latin typeface="Arial" panose="020B0604020202020204" pitchFamily="34" charset="0"/>
                <a:cs typeface="Arial" panose="020B0604020202020204" pitchFamily="34" charset="0"/>
              </a:rPr>
              <a:t>finesse </a:t>
            </a:r>
            <a:r>
              <a:rPr lang="fr-FR" dirty="0">
                <a:latin typeface="Arial" panose="020B0604020202020204" pitchFamily="34" charset="0"/>
                <a:cs typeface="Arial" panose="020B0604020202020204" pitchFamily="34" charset="0"/>
              </a:rPr>
              <a:t>diminue.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Le</a:t>
            </a:r>
            <a:r>
              <a:rPr lang="fr-FR" dirty="0">
                <a:latin typeface="Arial" panose="020B0604020202020204" pitchFamily="34" charset="0"/>
                <a:cs typeface="Arial" panose="020B0604020202020204" pitchFamily="34" charset="0"/>
              </a:rPr>
              <a:t> </a:t>
            </a:r>
            <a:r>
              <a:rPr lang="fr-FR" b="1" dirty="0">
                <a:latin typeface="Arial" panose="020B0604020202020204" pitchFamily="34" charset="0"/>
                <a:cs typeface="Arial" panose="020B0604020202020204" pitchFamily="34" charset="0"/>
              </a:rPr>
              <a:t>Cz max </a:t>
            </a:r>
            <a:r>
              <a:rPr lang="fr-FR" dirty="0">
                <a:latin typeface="Arial" panose="020B0604020202020204" pitchFamily="34" charset="0"/>
                <a:cs typeface="Arial" panose="020B0604020202020204" pitchFamily="34" charset="0"/>
              </a:rPr>
              <a:t>diminuant, la vitesse de décrochage augmentera à la sortie des spoilers.</a:t>
            </a:r>
          </a:p>
        </p:txBody>
      </p:sp>
    </p:spTree>
    <p:extLst>
      <p:ext uri="{BB962C8B-B14F-4D97-AF65-F5344CB8AC3E}">
        <p14:creationId xmlns:p14="http://schemas.microsoft.com/office/powerpoint/2010/main" val="2376988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4038600" y="265735"/>
            <a:ext cx="4668078" cy="74805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 Cisaillement</a:t>
            </a:r>
          </a:p>
        </p:txBody>
      </p:sp>
      <p:pic>
        <p:nvPicPr>
          <p:cNvPr id="5" name="Image 4"/>
          <p:cNvPicPr/>
          <p:nvPr/>
        </p:nvPicPr>
        <p:blipFill rotWithShape="1">
          <a:blip r:embed="rId4">
            <a:extLst>
              <a:ext uri="{28A0092B-C50C-407E-A947-70E740481C1C}">
                <a14:useLocalDpi xmlns:a14="http://schemas.microsoft.com/office/drawing/2010/main" val="0"/>
              </a:ext>
            </a:extLst>
          </a:blip>
          <a:srcRect b="14129"/>
          <a:stretch/>
        </p:blipFill>
        <p:spPr bwMode="auto">
          <a:xfrm>
            <a:off x="1099929" y="1505326"/>
            <a:ext cx="3574373" cy="2100994"/>
          </a:xfrm>
          <a:prstGeom prst="rect">
            <a:avLst/>
          </a:prstGeom>
          <a:ln>
            <a:noFill/>
          </a:ln>
          <a:extLst>
            <a:ext uri="{53640926-AAD7-44D8-BBD7-CCE9431645EC}">
              <a14:shadowObscured xmlns:a14="http://schemas.microsoft.com/office/drawing/2010/main"/>
            </a:ext>
          </a:extLst>
        </p:spPr>
      </p:pic>
      <p:pic>
        <p:nvPicPr>
          <p:cNvPr id="6" name="Image 5"/>
          <p:cNvPicPr/>
          <p:nvPr/>
        </p:nvPicPr>
        <p:blipFill>
          <a:blip r:embed="rId5">
            <a:extLst>
              <a:ext uri="{28A0092B-C50C-407E-A947-70E740481C1C}">
                <a14:useLocalDpi xmlns:a14="http://schemas.microsoft.com/office/drawing/2010/main" val="0"/>
              </a:ext>
            </a:extLst>
          </a:blip>
          <a:stretch>
            <a:fillRect/>
          </a:stretch>
        </p:blipFill>
        <p:spPr>
          <a:xfrm>
            <a:off x="7792278" y="1505326"/>
            <a:ext cx="2981740" cy="19618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099929" y="4097853"/>
                <a:ext cx="10270435" cy="1995931"/>
              </a:xfrm>
              <a:prstGeom prst="rect">
                <a:avLst/>
              </a:prstGeom>
            </p:spPr>
            <p:txBody>
              <a:bodyPr wrap="square">
                <a:spAutoFit/>
              </a:bodyPr>
              <a:lstStyle/>
              <a:p>
                <a:r>
                  <a:rPr lang="fr-FR" dirty="0"/>
                  <a:t>Le cisaillement n’est pas une sollicitation perpendiculaire à la section, comme la traction et la compression. </a:t>
                </a:r>
              </a:p>
              <a:p>
                <a:r>
                  <a:rPr lang="fr-FR" dirty="0"/>
                  <a:t>La charge agit parallèlement à la section</a:t>
                </a:r>
              </a:p>
              <a:p>
                <a:r>
                  <a:rPr lang="fr-FR" dirty="0"/>
                  <a:t>Un effort T appliquée parallèlement à une section est appelle l’effort </a:t>
                </a:r>
                <a:r>
                  <a:rPr lang="fr-FR" dirty="0" smtClean="0"/>
                  <a:t>tranchant</a:t>
                </a:r>
              </a:p>
              <a:p>
                <a:r>
                  <a:rPr lang="fr-FR" dirty="0"/>
                  <a:t>on définit la contrainte de cisaillement comme :</a:t>
                </a:r>
              </a:p>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𝜏</m:t>
                      </m:r>
                      <m:r>
                        <a:rPr lang="fr-FR">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𝑇</m:t>
                          </m:r>
                        </m:num>
                        <m:den>
                          <m:r>
                            <a:rPr lang="fr-FR" i="1">
                              <a:latin typeface="Cambria Math" panose="02040503050406030204" pitchFamily="18" charset="0"/>
                            </a:rPr>
                            <m:t>𝑆</m:t>
                          </m:r>
                        </m:den>
                      </m:f>
                    </m:oMath>
                  </m:oMathPara>
                </a14:m>
                <a:endParaRPr lang="fr-FR" dirty="0" smtClean="0"/>
              </a:p>
              <a:p>
                <a:endParaRPr lang="fr-FR" dirty="0"/>
              </a:p>
            </p:txBody>
          </p:sp>
        </mc:Choice>
        <mc:Fallback xmlns="">
          <p:sp>
            <p:nvSpPr>
              <p:cNvPr id="7" name="Rectangle 6"/>
              <p:cNvSpPr>
                <a:spLocks noRot="1" noChangeAspect="1" noMove="1" noResize="1" noEditPoints="1" noAdjustHandles="1" noChangeArrowheads="1" noChangeShapeType="1" noTextEdit="1"/>
              </p:cNvSpPr>
              <p:nvPr/>
            </p:nvSpPr>
            <p:spPr>
              <a:xfrm>
                <a:off x="1099929" y="4097853"/>
                <a:ext cx="10270435" cy="1995931"/>
              </a:xfrm>
              <a:prstGeom prst="rect">
                <a:avLst/>
              </a:prstGeom>
              <a:blipFill>
                <a:blip r:embed="rId6"/>
                <a:stretch>
                  <a:fillRect l="-475" t="-1524"/>
                </a:stretch>
              </a:blipFill>
            </p:spPr>
            <p:txBody>
              <a:bodyPr/>
              <a:lstStyle/>
              <a:p>
                <a:r>
                  <a:rPr lang="fr-FR">
                    <a:noFill/>
                  </a:rPr>
                  <a:t> </a:t>
                </a:r>
              </a:p>
            </p:txBody>
          </p:sp>
        </mc:Fallback>
      </mc:AlternateContent>
    </p:spTree>
    <p:extLst>
      <p:ext uri="{BB962C8B-B14F-4D97-AF65-F5344CB8AC3E}">
        <p14:creationId xmlns:p14="http://schemas.microsoft.com/office/powerpoint/2010/main" val="24983111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921</TotalTime>
  <Words>7250</Words>
  <Application>Microsoft Office PowerPoint</Application>
  <PresentationFormat>Grand écran</PresentationFormat>
  <Paragraphs>827</Paragraphs>
  <Slides>87</Slides>
  <Notes>74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87</vt:i4>
      </vt:variant>
    </vt:vector>
  </HeadingPairs>
  <TitlesOfParts>
    <vt:vector size="95" baseType="lpstr">
      <vt:lpstr>Arial</vt:lpstr>
      <vt:lpstr>Arial</vt:lpstr>
      <vt:lpstr>Calibri</vt:lpstr>
      <vt:lpstr>Calibri Light</vt:lpstr>
      <vt:lpstr>Cambria Math</vt:lpstr>
      <vt:lpstr>Times New Roman</vt:lpstr>
      <vt:lpstr>Wingdings</vt:lpstr>
      <vt:lpstr>Thème Office</vt:lpstr>
      <vt:lpstr>Voilure</vt:lpstr>
      <vt:lpstr>Plan</vt:lpstr>
      <vt:lpstr>Efforts appliqués à la voilure en vol et au sol</vt:lpstr>
      <vt:lpstr>Les contrainte mécaniques </vt:lpstr>
      <vt:lpstr>Les contrainte mécaniques </vt:lpstr>
      <vt:lpstr>La Traction</vt:lpstr>
      <vt:lpstr>La Traction</vt:lpstr>
      <vt:lpstr>La compression</vt:lpstr>
      <vt:lpstr>Le Cisaillement</vt:lpstr>
      <vt:lpstr>Le Cisaillement</vt:lpstr>
      <vt:lpstr>La Torsion</vt:lpstr>
      <vt:lpstr>La Flexion</vt:lpstr>
      <vt:lpstr>Présentation PowerPoint</vt:lpstr>
      <vt:lpstr>Présentation PowerPoint</vt:lpstr>
      <vt:lpstr>Présentation PowerPoint</vt:lpstr>
      <vt:lpstr>Rappel d’aérodynamique</vt:lpstr>
      <vt:lpstr>Rappel d’aérodynamique</vt:lpstr>
      <vt:lpstr>Rappel d’aérodynamique</vt:lpstr>
      <vt:lpstr>Présentation PowerPoint</vt:lpstr>
      <vt:lpstr>Présentation PowerPoint</vt:lpstr>
      <vt:lpstr>     Efforts appliqués au sol:  Aile tirée bimoteur</vt:lpstr>
      <vt:lpstr>Présentation PowerPoint</vt:lpstr>
      <vt:lpstr>Présentation PowerPoint</vt:lpstr>
      <vt:lpstr>Présentation PowerPoint</vt:lpstr>
      <vt:lpstr>Présentation PowerPoint</vt:lpstr>
      <vt:lpstr>Maximum Zero Fuel Weight</vt:lpstr>
      <vt:lpstr>Présentation PowerPoint</vt:lpstr>
      <vt:lpstr>Démonstration</vt:lpstr>
      <vt:lpstr>Structure et modes de construction</vt:lpstr>
      <vt:lpstr>Structure et modes de construction</vt:lpstr>
      <vt:lpstr>Présentation PowerPoint</vt:lpstr>
      <vt:lpstr>Nervures</vt:lpstr>
      <vt:lpstr>Nervures courantes</vt:lpstr>
      <vt:lpstr>Nervures fortes</vt:lpstr>
      <vt:lpstr>Présentation PowerPoint</vt:lpstr>
      <vt:lpstr>Revêtement travaillant</vt:lpstr>
      <vt:lpstr>Types de voilure</vt:lpstr>
      <vt:lpstr>Structure caisson</vt:lpstr>
      <vt:lpstr>Structure supersonique</vt:lpstr>
      <vt:lpstr>Présentation PowerPoint</vt:lpstr>
      <vt:lpstr>Assemblage Aile-Moteur</vt:lpstr>
      <vt:lpstr>GTR suspendu sous l’aile</vt:lpstr>
      <vt:lpstr>Présentation PowerPoint</vt:lpstr>
      <vt:lpstr>Fixation des GTP</vt:lpstr>
      <vt:lpstr>Fixation des commandes de vol et des atterrisseurs. </vt:lpstr>
      <vt:lpstr>Fixation des commandes de vol et des atterrisseurs</vt:lpstr>
      <vt:lpstr>Dispositifs hypersustentateurs</vt:lpstr>
      <vt:lpstr>Dispositifs de bord d'attaque</vt:lpstr>
      <vt:lpstr>Apport d’énergie à la Couche Limite</vt:lpstr>
      <vt:lpstr>Présentation PowerPoint</vt:lpstr>
      <vt:lpstr>Bec à fente fixe</vt:lpstr>
      <vt:lpstr>Becs à fente automatiques </vt:lpstr>
      <vt:lpstr>Bec à fente commandé ou Slat </vt:lpstr>
      <vt:lpstr>Principe de fonctionnement sur Airbus A300</vt:lpstr>
      <vt:lpstr>Principe de fonctionnement sur Airbus A330/A340</vt:lpstr>
      <vt:lpstr>Bec (volet) Krueger</vt:lpstr>
      <vt:lpstr>Dispositifs de bord de fuite</vt:lpstr>
      <vt:lpstr>Dispositifs de bord de fuite</vt:lpstr>
      <vt:lpstr>Volets hypersustentateurs</vt:lpstr>
      <vt:lpstr>Différents types de volets: Volet d'intrados</vt:lpstr>
      <vt:lpstr>Différents types de volets: Volet d'intrados avec déplacement vers l'arrière</vt:lpstr>
      <vt:lpstr>Différents types de volets: Volet de courbure</vt:lpstr>
      <vt:lpstr>Différents types de volets: Volet de courbure à fente</vt:lpstr>
      <vt:lpstr>Différents types de volets: Volet Fowler</vt:lpstr>
      <vt:lpstr>Différents types de volets: Volet Fowler à volets multiples</vt:lpstr>
      <vt:lpstr>Boeing 747 en phase d'approche juste avant l'atterrissage</vt:lpstr>
      <vt:lpstr>Dispositifs divers: Soufflage</vt:lpstr>
      <vt:lpstr>Dispositifs divers: Aspiration</vt:lpstr>
      <vt:lpstr>Tableau récapitulatif de l'amélioration apportée par les dispositifs hypersustentateurs</vt:lpstr>
      <vt:lpstr>Synthèse des dispositifs hypersustentateurs sur la polaire</vt:lpstr>
      <vt:lpstr>Installation B 727</vt:lpstr>
      <vt:lpstr>Mise en œuvre des dispositifs hypersustentateurs sur B 727</vt:lpstr>
      <vt:lpstr>Présentation PowerPoint</vt:lpstr>
      <vt:lpstr>Dispositifs hyposustentateurs</vt:lpstr>
      <vt:lpstr>Aérofreins</vt:lpstr>
      <vt:lpstr>Différents types d'aérofreins: Au-dessus du fuselage</vt:lpstr>
      <vt:lpstr>Différents types d'aérofreins: En-dessous du fuselage</vt:lpstr>
      <vt:lpstr>Présentation PowerPoint</vt:lpstr>
      <vt:lpstr>Présentation PowerPoint</vt:lpstr>
      <vt:lpstr>Sur les ailes</vt:lpstr>
      <vt:lpstr>Le parachute de queue</vt:lpstr>
      <vt:lpstr>Influence sur la polaire</vt:lpstr>
      <vt:lpstr>Les spoilers</vt:lpstr>
      <vt:lpstr>Les spoilers L'airbus 319 servira de base pour les explications suivantes</vt:lpstr>
      <vt:lpstr>Principe de fonctionnement spoilers</vt:lpstr>
      <vt:lpstr>Principe de fonctionnement spoilers Au sol :</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Efforts appliqués à la voilure en vol et au sol</dc:title>
  <dc:creator>Microsoft</dc:creator>
  <cp:lastModifiedBy>Microsoft</cp:lastModifiedBy>
  <cp:revision>80</cp:revision>
  <dcterms:created xsi:type="dcterms:W3CDTF">2020-12-14T10:29:51Z</dcterms:created>
  <dcterms:modified xsi:type="dcterms:W3CDTF">2020-12-17T19:39:56Z</dcterms:modified>
</cp:coreProperties>
</file>